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9" r:id="rId3"/>
    <p:sldId id="300" r:id="rId4"/>
    <p:sldId id="257" r:id="rId5"/>
    <p:sldId id="258" r:id="rId6"/>
    <p:sldId id="264" r:id="rId7"/>
    <p:sldId id="261" r:id="rId8"/>
    <p:sldId id="260" r:id="rId9"/>
    <p:sldId id="262" r:id="rId10"/>
    <p:sldId id="265" r:id="rId11"/>
    <p:sldId id="263" r:id="rId12"/>
    <p:sldId id="287" r:id="rId13"/>
    <p:sldId id="301" r:id="rId14"/>
    <p:sldId id="266" r:id="rId15"/>
    <p:sldId id="267" r:id="rId16"/>
    <p:sldId id="268" r:id="rId17"/>
    <p:sldId id="269" r:id="rId18"/>
    <p:sldId id="270" r:id="rId19"/>
    <p:sldId id="271" r:id="rId20"/>
    <p:sldId id="272" r:id="rId21"/>
    <p:sldId id="273" r:id="rId22"/>
    <p:sldId id="274" r:id="rId23"/>
    <p:sldId id="277" r:id="rId24"/>
    <p:sldId id="278" r:id="rId25"/>
    <p:sldId id="280" r:id="rId26"/>
    <p:sldId id="284" r:id="rId27"/>
    <p:sldId id="281" r:id="rId28"/>
    <p:sldId id="285" r:id="rId29"/>
    <p:sldId id="282" r:id="rId30"/>
    <p:sldId id="286" r:id="rId31"/>
    <p:sldId id="275" r:id="rId32"/>
    <p:sldId id="276" r:id="rId33"/>
    <p:sldId id="279" r:id="rId34"/>
    <p:sldId id="283" r:id="rId35"/>
    <p:sldId id="288" r:id="rId36"/>
    <p:sldId id="291" r:id="rId37"/>
    <p:sldId id="292" r:id="rId38"/>
    <p:sldId id="293" r:id="rId39"/>
    <p:sldId id="302" r:id="rId40"/>
    <p:sldId id="290" r:id="rId41"/>
    <p:sldId id="294" r:id="rId42"/>
    <p:sldId id="303" r:id="rId43"/>
    <p:sldId id="295" r:id="rId44"/>
    <p:sldId id="297"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4EE6C"/>
    <a:srgbClr val="000099"/>
    <a:srgbClr val="0000CC"/>
    <a:srgbClr val="2C6119"/>
    <a:srgbClr val="1F6325"/>
    <a:srgbClr val="990000"/>
    <a:srgbClr val="0033CC"/>
    <a:srgbClr val="15229B"/>
    <a:srgbClr val="F4F2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4522" autoAdjust="0"/>
  </p:normalViewPr>
  <p:slideViewPr>
    <p:cSldViewPr snapToGrid="0">
      <p:cViewPr varScale="1">
        <p:scale>
          <a:sx n="74" d="100"/>
          <a:sy n="74" d="100"/>
        </p:scale>
        <p:origin x="-11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BD443-295D-4D81-A2DE-C9F40640F333}" type="datetimeFigureOut">
              <a:rPr lang="zh-CN" altLang="en-US" smtClean="0"/>
              <a:pPr/>
              <a:t>2018-8-7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11E69-00FF-437B-84E2-51004186498D}" type="slidenum">
              <a:rPr lang="zh-CN" altLang="en-US" smtClean="0"/>
              <a:pPr/>
              <a:t>‹#›</a:t>
            </a:fld>
            <a:endParaRPr lang="zh-CN" altLang="en-US"/>
          </a:p>
        </p:txBody>
      </p:sp>
    </p:spTree>
    <p:extLst>
      <p:ext uri="{BB962C8B-B14F-4D97-AF65-F5344CB8AC3E}">
        <p14:creationId xmlns:p14="http://schemas.microsoft.com/office/powerpoint/2010/main" xmlns="" val="157619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季德胜蛇药片是我们精华制药集团股份有限公司独家生产的，治疗毒蛇毒虫咬伤的良药。随着科研技术的进步，越来越多的研究表明，季德胜蛇药片不仅可以用来治疗毒蛇毒虫咬伤，还具有抗病毒，抗癌毒，抗炎抗菌，镇静镇痛的作用。今天我就季德胜蛇药片治疗痛风性关节炎给大家做一个汇报。</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a:t>
            </a:fld>
            <a:endParaRPr lang="zh-CN" altLang="en-US"/>
          </a:p>
        </p:txBody>
      </p:sp>
    </p:spTree>
    <p:extLst>
      <p:ext uri="{BB962C8B-B14F-4D97-AF65-F5344CB8AC3E}">
        <p14:creationId xmlns:p14="http://schemas.microsoft.com/office/powerpoint/2010/main" xmlns="" val="837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痛风性关节炎主要的临床表现就是肢体关节疼痛，但又不同于一般的疼痛，它呈发作性、游走性，且呈昼轻夜重，急性发作期局部可有肿胀灼热，酸胀麻木感。</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11</a:t>
            </a:fld>
            <a:endParaRPr lang="zh-CN" altLang="en-US"/>
          </a:p>
        </p:txBody>
      </p:sp>
    </p:spTree>
    <p:extLst>
      <p:ext uri="{BB962C8B-B14F-4D97-AF65-F5344CB8AC3E}">
        <p14:creationId xmlns:p14="http://schemas.microsoft.com/office/powerpoint/2010/main" xmlns="" val="323554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西医治疗痛风无非是抗炎，降尿酸，或者用激素冲击治疗。中医学上治疗痛风则根据不同的证型选用相应的治疗。大致分为清热燥湿、活血止痛、祛风化痰、行气养血四类。季德胜蛇药片具有清热解毒，通络止痛，息风止痉的作用，能够治疗湿热、痰浊、淤血所致的痛风。</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12</a:t>
            </a:fld>
            <a:endParaRPr lang="zh-CN" altLang="en-US"/>
          </a:p>
        </p:txBody>
      </p:sp>
    </p:spTree>
    <p:extLst>
      <p:ext uri="{BB962C8B-B14F-4D97-AF65-F5344CB8AC3E}">
        <p14:creationId xmlns:p14="http://schemas.microsoft.com/office/powerpoint/2010/main" xmlns="" val="363867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接下来就给大家具体介绍一下季德胜蛇药片，</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13</a:t>
            </a:fld>
            <a:endParaRPr lang="zh-CN" altLang="en-US"/>
          </a:p>
        </p:txBody>
      </p:sp>
    </p:spTree>
    <p:extLst>
      <p:ext uri="{BB962C8B-B14F-4D97-AF65-F5344CB8AC3E}">
        <p14:creationId xmlns:p14="http://schemas.microsoft.com/office/powerpoint/2010/main" xmlns="" val="3285151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季德胜蛇药片是中国医学科学院特邀研究员，著名蛇医专家季德胜先生根据祖传六世秘方，结合几十年实践经验研制而成的。季德胜蛇药片曾经又叫季德胜解毒片，所以又可以用来抗病毒治疗带状疱疹，腮腺炎，抗癌毒等。它是国家中医医院急诊科室必备用药，是国家医保目录品种，还是国家绝密级处方。</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14</a:t>
            </a:fld>
            <a:endParaRPr lang="zh-CN" altLang="en-US"/>
          </a:p>
        </p:txBody>
      </p:sp>
    </p:spTree>
    <p:extLst>
      <p:ext uri="{BB962C8B-B14F-4D97-AF65-F5344CB8AC3E}">
        <p14:creationId xmlns:p14="http://schemas.microsoft.com/office/powerpoint/2010/main" xmlns="" val="50520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由于季德胜蛇药片是国家级绝密处方，目前公布的处方仅有重楼、干蟾皮、蜈蚣、地锦草四味药。具有清热解毒，消肿止痛的功效。</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15</a:t>
            </a:fld>
            <a:endParaRPr lang="zh-CN" altLang="en-US"/>
          </a:p>
        </p:txBody>
      </p:sp>
    </p:spTree>
    <p:extLst>
      <p:ext uri="{BB962C8B-B14F-4D97-AF65-F5344CB8AC3E}">
        <p14:creationId xmlns:p14="http://schemas.microsoft.com/office/powerpoint/2010/main" xmlns="" val="249779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由于其疗效显著，季德胜蛇药片获得了很多荣誉。</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16</a:t>
            </a:fld>
            <a:endParaRPr lang="zh-CN" altLang="en-US"/>
          </a:p>
        </p:txBody>
      </p:sp>
    </p:spTree>
    <p:extLst>
      <p:ext uri="{BB962C8B-B14F-4D97-AF65-F5344CB8AC3E}">
        <p14:creationId xmlns:p14="http://schemas.microsoft.com/office/powerpoint/2010/main" xmlns="" val="71880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这是</a:t>
            </a:r>
            <a:r>
              <a:rPr lang="en-US" altLang="zh-CN" sz="1200" kern="1200" dirty="0" smtClean="0">
                <a:solidFill>
                  <a:schemeClr val="tx1"/>
                </a:solidFill>
                <a:effectLst/>
                <a:latin typeface="+mn-lt"/>
                <a:ea typeface="+mn-ea"/>
                <a:cs typeface="+mn-cs"/>
              </a:rPr>
              <a:t>1982</a:t>
            </a:r>
            <a:r>
              <a:rPr lang="zh-CN" altLang="zh-CN" sz="1200" kern="1200" dirty="0" smtClean="0">
                <a:solidFill>
                  <a:schemeClr val="tx1"/>
                </a:solidFill>
                <a:effectLst/>
                <a:latin typeface="+mn-lt"/>
                <a:ea typeface="+mn-ea"/>
                <a:cs typeface="+mn-cs"/>
              </a:rPr>
              <a:t>年获得了国家银质奖；</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17</a:t>
            </a:fld>
            <a:endParaRPr lang="zh-CN" altLang="en-US"/>
          </a:p>
        </p:txBody>
      </p:sp>
    </p:spTree>
    <p:extLst>
      <p:ext uri="{BB962C8B-B14F-4D97-AF65-F5344CB8AC3E}">
        <p14:creationId xmlns:p14="http://schemas.microsoft.com/office/powerpoint/2010/main" xmlns="" val="415154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1984</a:t>
            </a:r>
            <a:r>
              <a:rPr lang="zh-CN" altLang="zh-CN" sz="1200" kern="1200" dirty="0" smtClean="0">
                <a:solidFill>
                  <a:schemeClr val="tx1"/>
                </a:solidFill>
                <a:effectLst/>
                <a:latin typeface="+mn-lt"/>
                <a:ea typeface="+mn-ea"/>
                <a:cs typeface="+mn-cs"/>
              </a:rPr>
              <a:t>年被列为绝密保密项目；</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18</a:t>
            </a:fld>
            <a:endParaRPr lang="zh-CN" altLang="en-US"/>
          </a:p>
        </p:txBody>
      </p:sp>
    </p:spTree>
    <p:extLst>
      <p:ext uri="{BB962C8B-B14F-4D97-AF65-F5344CB8AC3E}">
        <p14:creationId xmlns:p14="http://schemas.microsoft.com/office/powerpoint/2010/main" xmlns="" val="29368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2007</a:t>
            </a:r>
            <a:r>
              <a:rPr lang="zh-CN" altLang="zh-CN" sz="1200" kern="1200" dirty="0" smtClean="0">
                <a:solidFill>
                  <a:schemeClr val="tx1"/>
                </a:solidFill>
                <a:effectLst/>
                <a:latin typeface="+mn-lt"/>
                <a:ea typeface="+mn-ea"/>
                <a:cs typeface="+mn-cs"/>
              </a:rPr>
              <a:t>年获得了中国人民解放军总后勤部卫生部军队特需药品批件，</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19</a:t>
            </a:fld>
            <a:endParaRPr lang="zh-CN" altLang="en-US"/>
          </a:p>
        </p:txBody>
      </p:sp>
    </p:spTree>
    <p:extLst>
      <p:ext uri="{BB962C8B-B14F-4D97-AF65-F5344CB8AC3E}">
        <p14:creationId xmlns:p14="http://schemas.microsoft.com/office/powerpoint/2010/main" xmlns="" val="20722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2011</a:t>
            </a:r>
            <a:r>
              <a:rPr lang="zh-CN" altLang="zh-CN" sz="1200" kern="1200" dirty="0" smtClean="0">
                <a:solidFill>
                  <a:schemeClr val="tx1"/>
                </a:solidFill>
                <a:effectLst/>
                <a:latin typeface="+mn-lt"/>
                <a:ea typeface="+mn-ea"/>
                <a:cs typeface="+mn-cs"/>
              </a:rPr>
              <a:t>年被列为第三批国家非物质文化遗产；</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20</a:t>
            </a:fld>
            <a:endParaRPr lang="zh-CN" altLang="en-US"/>
          </a:p>
        </p:txBody>
      </p:sp>
    </p:spTree>
    <p:extLst>
      <p:ext uri="{BB962C8B-B14F-4D97-AF65-F5344CB8AC3E}">
        <p14:creationId xmlns:p14="http://schemas.microsoft.com/office/powerpoint/2010/main" xmlns="" val="207847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我们分为以下三个板块来给大家做介绍，首先从痛风开始。</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a:t>
            </a:fld>
            <a:endParaRPr lang="zh-CN" altLang="en-US"/>
          </a:p>
        </p:txBody>
      </p:sp>
    </p:spTree>
    <p:extLst>
      <p:ext uri="{BB962C8B-B14F-4D97-AF65-F5344CB8AC3E}">
        <p14:creationId xmlns:p14="http://schemas.microsoft.com/office/powerpoint/2010/main" xmlns="" val="2852187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年被列入中华中医药协会编写的中医临床诊疗指南释义 皮肤病分册</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用</a:t>
            </a:r>
            <a:r>
              <a:rPr lang="zh-CN" altLang="en-US" sz="1200" kern="1200" dirty="0" smtClean="0">
                <a:solidFill>
                  <a:schemeClr val="tx1"/>
                </a:solidFill>
                <a:effectLst/>
                <a:latin typeface="+mn-lt"/>
                <a:ea typeface="+mn-ea"/>
                <a:cs typeface="+mn-cs"/>
              </a:rPr>
              <a:t>于</a:t>
            </a:r>
            <a:r>
              <a:rPr lang="zh-CN" altLang="zh-CN" sz="1200" kern="1200" dirty="0" smtClean="0">
                <a:solidFill>
                  <a:schemeClr val="tx1"/>
                </a:solidFill>
                <a:effectLst/>
                <a:latin typeface="+mn-lt"/>
                <a:ea typeface="+mn-ea"/>
                <a:cs typeface="+mn-cs"/>
              </a:rPr>
              <a:t>治疗带状疱疹</a:t>
            </a:r>
            <a:r>
              <a:rPr lang="zh-CN" altLang="en-US" sz="1200" kern="1200" dirty="0" smtClean="0">
                <a:solidFill>
                  <a:schemeClr val="tx1"/>
                </a:solidFill>
                <a:effectLst/>
                <a:latin typeface="+mn-lt"/>
                <a:ea typeface="+mn-ea"/>
                <a:cs typeface="+mn-cs"/>
              </a:rPr>
              <a:t>的首选中成药</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21</a:t>
            </a:fld>
            <a:endParaRPr lang="zh-CN" altLang="en-US"/>
          </a:p>
        </p:txBody>
      </p:sp>
    </p:spTree>
    <p:extLst>
      <p:ext uri="{BB962C8B-B14F-4D97-AF65-F5344CB8AC3E}">
        <p14:creationId xmlns:p14="http://schemas.microsoft.com/office/powerpoint/2010/main" xmlns="" val="2908673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同年还</a:t>
            </a:r>
            <a:r>
              <a:rPr lang="zh-CN" altLang="zh-CN" sz="1200" kern="1200" dirty="0" smtClean="0">
                <a:solidFill>
                  <a:schemeClr val="tx1"/>
                </a:solidFill>
                <a:effectLst/>
                <a:latin typeface="+mn-lt"/>
                <a:ea typeface="+mn-ea"/>
                <a:cs typeface="+mn-cs"/>
              </a:rPr>
              <a:t>被列入中华中医药协会编写的中医临床诊疗指南释义 </a:t>
            </a:r>
            <a:r>
              <a:rPr lang="zh-CN" altLang="en-US" sz="1200" kern="1200" dirty="0" smtClean="0">
                <a:solidFill>
                  <a:schemeClr val="tx1"/>
                </a:solidFill>
                <a:effectLst/>
                <a:latin typeface="+mn-lt"/>
                <a:ea typeface="+mn-ea"/>
                <a:cs typeface="+mn-cs"/>
              </a:rPr>
              <a:t>儿科疾病</a:t>
            </a:r>
            <a:r>
              <a:rPr lang="zh-CN" altLang="zh-CN" sz="1200" kern="1200" dirty="0" smtClean="0">
                <a:solidFill>
                  <a:schemeClr val="tx1"/>
                </a:solidFill>
                <a:effectLst/>
                <a:latin typeface="+mn-lt"/>
                <a:ea typeface="+mn-ea"/>
                <a:cs typeface="+mn-cs"/>
              </a:rPr>
              <a:t>分册</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用</a:t>
            </a:r>
            <a:r>
              <a:rPr lang="zh-CN" altLang="en-US" sz="1200" kern="1200" dirty="0" smtClean="0">
                <a:solidFill>
                  <a:schemeClr val="tx1"/>
                </a:solidFill>
                <a:effectLst/>
                <a:latin typeface="+mn-lt"/>
                <a:ea typeface="+mn-ea"/>
                <a:cs typeface="+mn-cs"/>
              </a:rPr>
              <a:t>于</a:t>
            </a:r>
            <a:r>
              <a:rPr lang="zh-CN" altLang="zh-CN" sz="1200" kern="1200" dirty="0" smtClean="0">
                <a:solidFill>
                  <a:schemeClr val="tx1"/>
                </a:solidFill>
                <a:effectLst/>
                <a:latin typeface="+mn-lt"/>
                <a:ea typeface="+mn-ea"/>
                <a:cs typeface="+mn-cs"/>
              </a:rPr>
              <a:t>治疗</a:t>
            </a:r>
            <a:r>
              <a:rPr lang="zh-CN" altLang="en-US" sz="1200" kern="1200" dirty="0" smtClean="0">
                <a:solidFill>
                  <a:schemeClr val="tx1"/>
                </a:solidFill>
                <a:effectLst/>
                <a:latin typeface="+mn-lt"/>
                <a:ea typeface="+mn-ea"/>
                <a:cs typeface="+mn-cs"/>
              </a:rPr>
              <a:t>流行性腮腺炎的首选中成药</a:t>
            </a:r>
            <a:r>
              <a:rPr lang="zh-CN" altLang="zh-CN" sz="1200" kern="1200" dirty="0" smtClean="0">
                <a:solidFill>
                  <a:schemeClr val="tx1"/>
                </a:solidFill>
                <a:effectLst/>
                <a:latin typeface="+mn-lt"/>
                <a:ea typeface="+mn-ea"/>
                <a:cs typeface="+mn-cs"/>
              </a:rPr>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22</a:t>
            </a:fld>
            <a:endParaRPr lang="zh-CN" altLang="en-US"/>
          </a:p>
        </p:txBody>
      </p:sp>
    </p:spTree>
    <p:extLst>
      <p:ext uri="{BB962C8B-B14F-4D97-AF65-F5344CB8AC3E}">
        <p14:creationId xmlns:p14="http://schemas.microsoft.com/office/powerpoint/2010/main" xmlns="" val="2303171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季德胜蛇药片的</a:t>
            </a:r>
            <a:r>
              <a:rPr lang="zh-CN" altLang="en-US" sz="1200" kern="1200" dirty="0" smtClean="0">
                <a:solidFill>
                  <a:schemeClr val="tx1"/>
                </a:solidFill>
                <a:effectLst/>
                <a:latin typeface="+mn-lt"/>
                <a:ea typeface="+mn-ea"/>
                <a:cs typeface="+mn-cs"/>
              </a:rPr>
              <a:t>君</a:t>
            </a:r>
            <a:r>
              <a:rPr lang="zh-CN" altLang="zh-CN" sz="1200" kern="1200" dirty="0" smtClean="0">
                <a:solidFill>
                  <a:schemeClr val="tx1"/>
                </a:solidFill>
                <a:effectLst/>
                <a:latin typeface="+mn-lt"/>
                <a:ea typeface="+mn-ea"/>
                <a:cs typeface="+mn-cs"/>
              </a:rPr>
              <a:t>药重楼具有清热解毒，消肿止痛的的功效，它的药理作用有抗菌消炎，镇静镇痛；</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23</a:t>
            </a:fld>
            <a:endParaRPr lang="zh-CN" altLang="en-US"/>
          </a:p>
        </p:txBody>
      </p:sp>
    </p:spTree>
    <p:extLst>
      <p:ext uri="{BB962C8B-B14F-4D97-AF65-F5344CB8AC3E}">
        <p14:creationId xmlns:p14="http://schemas.microsoft.com/office/powerpoint/2010/main" xmlns="" val="79857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文献报道重楼皂甙可阻断急性吗啡镇痛耐受的形成。另重楼甲醇提取物具有显著的镇静镇痛作用，作用强度不弱于安定；</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24</a:t>
            </a:fld>
            <a:endParaRPr lang="zh-CN" altLang="en-US"/>
          </a:p>
        </p:txBody>
      </p:sp>
    </p:spTree>
    <p:extLst>
      <p:ext uri="{BB962C8B-B14F-4D97-AF65-F5344CB8AC3E}">
        <p14:creationId xmlns:p14="http://schemas.microsoft.com/office/powerpoint/2010/main" xmlns="" val="272753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干蟾皮的功效是清热解毒，利水消肿。它的药理作用就是抗炎镇痛，提高机体免疫力，</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25</a:t>
            </a:fld>
            <a:endParaRPr lang="zh-CN" altLang="en-US"/>
          </a:p>
        </p:txBody>
      </p:sp>
    </p:spTree>
    <p:extLst>
      <p:ext uri="{BB962C8B-B14F-4D97-AF65-F5344CB8AC3E}">
        <p14:creationId xmlns:p14="http://schemas.microsoft.com/office/powerpoint/2010/main" xmlns="" val="2233672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研究报道干蟾皮是通过介导外周阿片受体而发挥镇痛作用，而吗啡则是通过介导中枢阿片受体而发挥镇痛作用，所以，吗啡容易产生成瘾性，而干蟾皮可能不易产生成瘾性。</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26</a:t>
            </a:fld>
            <a:endParaRPr lang="zh-CN" altLang="en-US"/>
          </a:p>
        </p:txBody>
      </p:sp>
    </p:spTree>
    <p:extLst>
      <p:ext uri="{BB962C8B-B14F-4D97-AF65-F5344CB8AC3E}">
        <p14:creationId xmlns:p14="http://schemas.microsoft.com/office/powerpoint/2010/main" xmlns="" val="296272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蜈蚣的功效主要是息风止痉，攻毒散结，它也具有抗炎镇痛的作用。</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27</a:t>
            </a:fld>
            <a:endParaRPr lang="zh-CN" altLang="en-US"/>
          </a:p>
        </p:txBody>
      </p:sp>
    </p:spTree>
    <p:extLst>
      <p:ext uri="{BB962C8B-B14F-4D97-AF65-F5344CB8AC3E}">
        <p14:creationId xmlns:p14="http://schemas.microsoft.com/office/powerpoint/2010/main" xmlns="" val="3982334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这是蜈蚣抗炎镇痛的文献依据。</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蜈蚣有效成分</a:t>
            </a:r>
            <a:r>
              <a:rPr lang="zh-CN" altLang="en-US" sz="1200" dirty="0" smtClean="0">
                <a:solidFill>
                  <a:srgbClr val="FF0000"/>
                </a:solidFill>
                <a:latin typeface="微软雅黑" panose="020B0503020204020204" pitchFamily="34" charset="-122"/>
                <a:ea typeface="微软雅黑" panose="020B0503020204020204" pitchFamily="34" charset="-122"/>
              </a:rPr>
              <a:t>蜈蚣多肽</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具有良好的</a:t>
            </a:r>
            <a:r>
              <a:rPr lang="zh-CN" altLang="en-US" sz="1200" dirty="0" smtClean="0">
                <a:solidFill>
                  <a:srgbClr val="FF0000"/>
                </a:solidFill>
                <a:latin typeface="微软雅黑" panose="020B0503020204020204" pitchFamily="34" charset="-122"/>
                <a:ea typeface="微软雅黑" panose="020B0503020204020204" pitchFamily="34" charset="-122"/>
              </a:rPr>
              <a:t>镇痛</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作用。</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28</a:t>
            </a:fld>
            <a:endParaRPr lang="zh-CN" altLang="en-US"/>
          </a:p>
        </p:txBody>
      </p:sp>
    </p:spTree>
    <p:extLst>
      <p:ext uri="{BB962C8B-B14F-4D97-AF65-F5344CB8AC3E}">
        <p14:creationId xmlns:p14="http://schemas.microsoft.com/office/powerpoint/2010/main" xmlns="" val="4118817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地锦草具有清热解毒，利湿退黄的功效，以及抗炎镇痛，免疫调节的作用。</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29</a:t>
            </a:fld>
            <a:endParaRPr lang="zh-CN" altLang="en-US"/>
          </a:p>
        </p:txBody>
      </p:sp>
    </p:spTree>
    <p:extLst>
      <p:ext uri="{BB962C8B-B14F-4D97-AF65-F5344CB8AC3E}">
        <p14:creationId xmlns:p14="http://schemas.microsoft.com/office/powerpoint/2010/main" xmlns="" val="3977020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这是蜈蚣抗炎镇痛的文献依据。</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大剂量地锦草水、醇提物对小鼠热板法和醋酸扭体法致痛有非常显著的镇痛作用。</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30</a:t>
            </a:fld>
            <a:endParaRPr lang="zh-CN" altLang="en-US"/>
          </a:p>
        </p:txBody>
      </p:sp>
    </p:spTree>
    <p:extLst>
      <p:ext uri="{BB962C8B-B14F-4D97-AF65-F5344CB8AC3E}">
        <p14:creationId xmlns:p14="http://schemas.microsoft.com/office/powerpoint/2010/main" xmlns="" val="256594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痛风的流行病学显示，在美国，痛风的患病率在不到</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年的时间上升了</a:t>
            </a:r>
            <a:r>
              <a:rPr lang="en-US" altLang="zh-CN" sz="1200" kern="1200" dirty="0" smtClean="0">
                <a:solidFill>
                  <a:schemeClr val="tx1"/>
                </a:solidFill>
                <a:effectLst/>
                <a:latin typeface="+mn-lt"/>
                <a:ea typeface="+mn-ea"/>
                <a:cs typeface="+mn-cs"/>
              </a:rPr>
              <a:t>1.1%</a:t>
            </a:r>
            <a:r>
              <a:rPr lang="zh-CN" altLang="zh-CN" sz="1200" kern="1200" dirty="0" smtClean="0">
                <a:solidFill>
                  <a:schemeClr val="tx1"/>
                </a:solidFill>
                <a:effectLst/>
                <a:latin typeface="+mn-lt"/>
                <a:ea typeface="+mn-ea"/>
                <a:cs typeface="+mn-cs"/>
              </a:rPr>
              <a:t>。调查显示，我国痛风的患病率也在逐年增加，且发病年龄正趋于年轻化，所以这是一个不得不引起重视的健康问题，由于各国的患病率都不断升高，所以找到一个切实有效的治疗方法就显得尤为重要。</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4</a:t>
            </a:fld>
            <a:endParaRPr lang="zh-CN" altLang="en-US"/>
          </a:p>
        </p:txBody>
      </p:sp>
    </p:spTree>
    <p:extLst>
      <p:ext uri="{BB962C8B-B14F-4D97-AF65-F5344CB8AC3E}">
        <p14:creationId xmlns:p14="http://schemas.microsoft.com/office/powerpoint/2010/main" xmlns="" val="5934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刚才介绍的以上四味药都具有抗炎镇痛的功效，而痛风性关节炎的主要临床表现就是肢体肿胀疼痛，所以，用季德胜蛇药片口服加外敷可以治疗痛风急性发作。</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31</a:t>
            </a:fld>
            <a:endParaRPr lang="zh-CN" altLang="en-US"/>
          </a:p>
        </p:txBody>
      </p:sp>
    </p:spTree>
    <p:extLst>
      <p:ext uri="{BB962C8B-B14F-4D97-AF65-F5344CB8AC3E}">
        <p14:creationId xmlns:p14="http://schemas.microsoft.com/office/powerpoint/2010/main" xmlns="" val="380103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这是发表在中国疼痛医学杂志上的一篇文献，这篇文献主要介绍了季德胜蛇药片的抗炎镇痛的作用远远高于扶他林和利多卡因乳膏。</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32</a:t>
            </a:fld>
            <a:endParaRPr lang="zh-CN" altLang="en-US"/>
          </a:p>
        </p:txBody>
      </p:sp>
    </p:spTree>
    <p:extLst>
      <p:ext uri="{BB962C8B-B14F-4D97-AF65-F5344CB8AC3E}">
        <p14:creationId xmlns:p14="http://schemas.microsoft.com/office/powerpoint/2010/main" xmlns="" val="3877737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接下来看一下季德胜蛇药片治疗痛风性关节炎的临床应用。</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33</a:t>
            </a:fld>
            <a:endParaRPr lang="zh-CN" altLang="en-US"/>
          </a:p>
        </p:txBody>
      </p:sp>
    </p:spTree>
    <p:extLst>
      <p:ext uri="{BB962C8B-B14F-4D97-AF65-F5344CB8AC3E}">
        <p14:creationId xmlns:p14="http://schemas.microsoft.com/office/powerpoint/2010/main" xmlns="" val="3991934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湖北医药学院附属人民医院用白醋调和季德胜蛇药片外敷治疗痛风</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例，结果</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例全部有效。</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34</a:t>
            </a:fld>
            <a:endParaRPr lang="zh-CN" altLang="en-US"/>
          </a:p>
        </p:txBody>
      </p:sp>
    </p:spTree>
    <p:extLst>
      <p:ext uri="{BB962C8B-B14F-4D97-AF65-F5344CB8AC3E}">
        <p14:creationId xmlns:p14="http://schemas.microsoft.com/office/powerpoint/2010/main" xmlns="" val="4106414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武汉大学基础研究院用口服秋水仙碱加外敷季德胜蛇药片治疗痛风性关节炎，总有效率达到</a:t>
            </a:r>
            <a:r>
              <a:rPr lang="en-US" altLang="zh-CN" sz="1200" kern="1200" dirty="0" smtClean="0">
                <a:solidFill>
                  <a:schemeClr val="tx1"/>
                </a:solidFill>
                <a:effectLst/>
                <a:latin typeface="+mn-lt"/>
                <a:ea typeface="+mn-ea"/>
                <a:cs typeface="+mn-cs"/>
              </a:rPr>
              <a:t>96%</a:t>
            </a:r>
            <a:r>
              <a:rPr lang="zh-CN" altLang="zh-CN" sz="1200" kern="1200" dirty="0" smtClean="0">
                <a:solidFill>
                  <a:schemeClr val="tx1"/>
                </a:solidFill>
                <a:effectLst/>
                <a:latin typeface="+mn-lt"/>
                <a:ea typeface="+mn-ea"/>
                <a:cs typeface="+mn-cs"/>
              </a:rPr>
              <a:t>。</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35</a:t>
            </a:fld>
            <a:endParaRPr lang="zh-CN" altLang="en-US"/>
          </a:p>
        </p:txBody>
      </p:sp>
    </p:spTree>
    <p:extLst>
      <p:ext uri="{BB962C8B-B14F-4D97-AF65-F5344CB8AC3E}">
        <p14:creationId xmlns:p14="http://schemas.microsoft.com/office/powerpoint/2010/main" xmlns="" val="2306346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广东韶关人民医院治疗痛风性关节炎，分为对照组和治疗组，对照组口服美洛昔康和秋水仙碱，观察组口服加外敷季德胜蛇药片，结果显示，观察组的治愈率明显高于对照组，</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36</a:t>
            </a:fld>
            <a:endParaRPr lang="zh-CN" altLang="en-US"/>
          </a:p>
        </p:txBody>
      </p:sp>
    </p:spTree>
    <p:extLst>
      <p:ext uri="{BB962C8B-B14F-4D97-AF65-F5344CB8AC3E}">
        <p14:creationId xmlns:p14="http://schemas.microsoft.com/office/powerpoint/2010/main" xmlns="" val="71474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且其关节疼痛、红肿消失时间及住院时间均明显短于对照组。</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37</a:t>
            </a:fld>
            <a:endParaRPr lang="zh-CN" altLang="en-US"/>
          </a:p>
        </p:txBody>
      </p:sp>
    </p:spTree>
    <p:extLst>
      <p:ext uri="{BB962C8B-B14F-4D97-AF65-F5344CB8AC3E}">
        <p14:creationId xmlns:p14="http://schemas.microsoft.com/office/powerpoint/2010/main" xmlns="" val="215545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我们对季德胜蛇药片治疗痛风的用量做了一个小结，在急性痛风性关节炎发作期，由于此时炎症及疼痛急且重，我们就口服加外敷季德胜蛇药片，快速的控制症状，使病情很快得到缓解。在慢性痛风石和肾脏病变期，主要是利用它的清热解毒及肾保护作用，口服季德胜蛇药片</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片</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次，每天三次。</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38</a:t>
            </a:fld>
            <a:endParaRPr lang="zh-CN" altLang="en-US"/>
          </a:p>
        </p:txBody>
      </p:sp>
    </p:spTree>
    <p:extLst>
      <p:ext uri="{BB962C8B-B14F-4D97-AF65-F5344CB8AC3E}">
        <p14:creationId xmlns:p14="http://schemas.microsoft.com/office/powerpoint/2010/main" xmlns="" val="2661109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一旦得了痛风，在短时间内是很难治愈的，所欲预防痛风的发作就格外重要。那么该如何预防痛风发作呢？</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39</a:t>
            </a:fld>
            <a:endParaRPr lang="zh-CN" altLang="en-US"/>
          </a:p>
        </p:txBody>
      </p:sp>
    </p:spTree>
    <p:extLst>
      <p:ext uri="{BB962C8B-B14F-4D97-AF65-F5344CB8AC3E}">
        <p14:creationId xmlns:p14="http://schemas.microsoft.com/office/powerpoint/2010/main" xmlns="" val="360072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当然，首先，能引起痛风发作的一切外因都应该避免。比如饮食，就要吃一些低嘌呤的食物，蔬菜水果类的，还要多饮水，以利于尿酸排出。另外要防止受寒受湿，夏季也不可贪凉，防止外邪入侵，加强锻炼，提高免疫力也能够预防痛风的发作。</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40</a:t>
            </a:fld>
            <a:endParaRPr lang="zh-CN" altLang="en-US"/>
          </a:p>
        </p:txBody>
      </p:sp>
    </p:spTree>
    <p:extLst>
      <p:ext uri="{BB962C8B-B14F-4D97-AF65-F5344CB8AC3E}">
        <p14:creationId xmlns:p14="http://schemas.microsoft.com/office/powerpoint/2010/main" xmlns="" val="41529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痛风就是由于嘌呤代谢紊乱导致体内尿酸生成增多或排出减少而引起的一系列症状，比如最常见的首发症状痛风性关节炎，然后形成痛风石，肾炎，及尿酸性肾结石等。说到底，引起痛风的直接原因就是高尿酸血症，而引起高尿酸血症的原因就有很多了，比如高嘌呤饮食，遗传、环境、免疫力低下等因素。</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5</a:t>
            </a:fld>
            <a:endParaRPr lang="zh-CN" altLang="en-US"/>
          </a:p>
        </p:txBody>
      </p:sp>
    </p:spTree>
    <p:extLst>
      <p:ext uri="{BB962C8B-B14F-4D97-AF65-F5344CB8AC3E}">
        <p14:creationId xmlns:p14="http://schemas.microsoft.com/office/powerpoint/2010/main" xmlns="" val="51412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接下来</a:t>
            </a:r>
            <a:r>
              <a:rPr lang="zh-CN" altLang="zh-CN" sz="1200" kern="1200" dirty="0" smtClean="0">
                <a:solidFill>
                  <a:schemeClr val="tx1"/>
                </a:solidFill>
                <a:effectLst/>
                <a:latin typeface="+mn-lt"/>
                <a:ea typeface="+mn-ea"/>
                <a:cs typeface="+mn-cs"/>
              </a:rPr>
              <a:t>我们对低、中、高嘌呤食物</a:t>
            </a:r>
            <a:r>
              <a:rPr lang="zh-CN" altLang="en-US" sz="1200" kern="1200" dirty="0" smtClean="0">
                <a:solidFill>
                  <a:schemeClr val="tx1"/>
                </a:solidFill>
                <a:effectLst/>
                <a:latin typeface="+mn-lt"/>
                <a:ea typeface="+mn-ea"/>
                <a:cs typeface="+mn-cs"/>
              </a:rPr>
              <a:t>都进行了常见食物</a:t>
            </a:r>
            <a:r>
              <a:rPr lang="zh-CN" altLang="zh-CN" sz="1200" kern="1200" dirty="0" smtClean="0">
                <a:solidFill>
                  <a:schemeClr val="tx1"/>
                </a:solidFill>
                <a:effectLst/>
                <a:latin typeface="+mn-lt"/>
                <a:ea typeface="+mn-ea"/>
                <a:cs typeface="+mn-cs"/>
              </a:rPr>
              <a:t>列举，低嘌呤食物主食类的米面，牛奶，蛋类，以及大部分的熟菜水果均可以放心使用。</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41</a:t>
            </a:fld>
            <a:endParaRPr lang="zh-CN" altLang="en-US"/>
          </a:p>
        </p:txBody>
      </p:sp>
    </p:spTree>
    <p:extLst>
      <p:ext uri="{BB962C8B-B14F-4D97-AF65-F5344CB8AC3E}">
        <p14:creationId xmlns:p14="http://schemas.microsoft.com/office/powerpoint/2010/main" xmlns="" val="3429748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而一些豆制品，肉类，鱼类，及少部分的蔬菜如菠菜，笋类，豆类均属于中等嘌呤食物，应该少吃或者不吃。</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42</a:t>
            </a:fld>
            <a:endParaRPr lang="zh-CN" altLang="en-US"/>
          </a:p>
        </p:txBody>
      </p:sp>
    </p:spTree>
    <p:extLst>
      <p:ext uri="{BB962C8B-B14F-4D97-AF65-F5344CB8AC3E}">
        <p14:creationId xmlns:p14="http://schemas.microsoft.com/office/powerpoint/2010/main" xmlns="" val="38270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像黄豆、香菇及家禽的内脏、海鲜类含嘌呤都是很高的，应该禁止使用的，并且要禁酒，很多病人都是由于大吃大喝后突发痛风性关节炎，所以控制饮食和饮酒应该受到重视。</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43</a:t>
            </a:fld>
            <a:endParaRPr lang="zh-CN" altLang="en-US"/>
          </a:p>
        </p:txBody>
      </p:sp>
    </p:spTree>
    <p:extLst>
      <p:ext uri="{BB962C8B-B14F-4D97-AF65-F5344CB8AC3E}">
        <p14:creationId xmlns:p14="http://schemas.microsoft.com/office/powerpoint/2010/main" xmlns="" val="362645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季德胜蛇药片能够清热解毒、消肿止痛、息风止痉，可以口服加外敷治疗痛风性关节炎，急性发作期口服</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片</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次，一天三次，再加上外敷；慢性痛风石期和肾脏病变期口服</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片</a:t>
            </a:r>
            <a:r>
              <a:rPr lang="en-US" altLang="zh-CN" sz="1200" kern="1200" dirty="0" smtClean="0">
                <a:solidFill>
                  <a:schemeClr val="tx1"/>
                </a:solidFill>
                <a:effectLst/>
                <a:latin typeface="+mn-lt"/>
                <a:ea typeface="+mn-ea"/>
                <a:cs typeface="+mn-cs"/>
              </a:rPr>
              <a:t>/</a:t>
            </a:r>
            <a:r>
              <a:rPr lang="zh-CN" altLang="zh-CN" sz="1200" kern="1200" smtClean="0">
                <a:solidFill>
                  <a:schemeClr val="tx1"/>
                </a:solidFill>
                <a:effectLst/>
                <a:latin typeface="+mn-lt"/>
                <a:ea typeface="+mn-ea"/>
                <a:cs typeface="+mn-cs"/>
              </a:rPr>
              <a:t>次，一天三次，能取得很好的效果。以上就是我对季德胜蛇药片治疗痛风性关节炎的一个汇报，非常感谢您的聆听，谢谢！</a:t>
            </a:r>
            <a:endParaRPr lang="zh-CN" altLang="en-US"/>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44</a:t>
            </a:fld>
            <a:endParaRPr lang="zh-CN" altLang="en-US"/>
          </a:p>
        </p:txBody>
      </p:sp>
    </p:spTree>
    <p:extLst>
      <p:ext uri="{BB962C8B-B14F-4D97-AF65-F5344CB8AC3E}">
        <p14:creationId xmlns:p14="http://schemas.microsoft.com/office/powerpoint/2010/main" xmlns="" val="231974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痛风一般会有无症状高尿酸血症期，这个时期患者没有任何症状，有些患者终生都不发生任何症状，只是有高尿酸血症。如果尿酸持续增高而不加治疗，在一些诱因下，如饮酒，脚扭伤，受冷受湿，高嘌呤饮食后会发作急性痛风性关节炎，患者可能在上床睡觉时还很健康，但到了半夜因脚痛而惊醒，数小时内症状发展至高峰，关节及周围软组织出现明显的红肿热痛，且疼痛剧烈，甚至不能忍受被褥的覆盖。给患者带来了极大的痛苦。这时就可以通过服用季德胜蛇药片消炎镇痛来减轻患者的痛苦。急性发作一般会持续数天或数周后可缓解，随后会有一段间隙期，多数病人会于一两年内复发，也有一些患者可终生只发作一次。未经治疗的病人，尿酸盐在关节内沉积增多，可引起关节骨质侵蚀及周围组织纤维化，形成痛风石，使关节僵硬畸形、活动受限。尿酸盐结晶沉积于肾组织就引起间质性肾炎，尿路结石，如果大量尿酸结晶广泛阻塞肾小管腔，导致急性肾衰。所以，一旦发现得了痛风，还是要及时的治疗。</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6</a:t>
            </a:fld>
            <a:endParaRPr lang="zh-CN" altLang="en-US"/>
          </a:p>
        </p:txBody>
      </p:sp>
    </p:spTree>
    <p:extLst>
      <p:ext uri="{BB962C8B-B14F-4D97-AF65-F5344CB8AC3E}">
        <p14:creationId xmlns:p14="http://schemas.microsoft.com/office/powerpoint/2010/main" xmlns="" val="226505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我国古代最早对痛风的记载出自于金元时期的朱丹溪，明代的李延，清代的林佩琴等都有相关的介绍。</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7</a:t>
            </a:fld>
            <a:endParaRPr lang="zh-CN" altLang="en-US"/>
          </a:p>
        </p:txBody>
      </p:sp>
    </p:spTree>
    <p:extLst>
      <p:ext uri="{BB962C8B-B14F-4D97-AF65-F5344CB8AC3E}">
        <p14:creationId xmlns:p14="http://schemas.microsoft.com/office/powerpoint/2010/main" xmlns="" val="104246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中医认为痛风是由于阴阳气血失调，外邪乘虚而入，引起肢体游走性的疼痛。</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8</a:t>
            </a:fld>
            <a:endParaRPr lang="zh-CN" altLang="en-US"/>
          </a:p>
        </p:txBody>
      </p:sp>
    </p:spTree>
    <p:extLst>
      <p:ext uri="{BB962C8B-B14F-4D97-AF65-F5344CB8AC3E}">
        <p14:creationId xmlns:p14="http://schemas.microsoft.com/office/powerpoint/2010/main" xmlns="" val="129817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湿热、痰浊、淤血、正虚都可引起痛风，湿热是痛风发作的一个重要因素。</a:t>
            </a:r>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9</a:t>
            </a:fld>
            <a:endParaRPr lang="zh-CN" altLang="en-US"/>
          </a:p>
        </p:txBody>
      </p:sp>
    </p:spTree>
    <p:extLst>
      <p:ext uri="{BB962C8B-B14F-4D97-AF65-F5344CB8AC3E}">
        <p14:creationId xmlns:p14="http://schemas.microsoft.com/office/powerpoint/2010/main" xmlns="" val="257102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根据它的病因病机，痛风可分为下焦虚热证，淤血阻络证，痰热夹风证，气血两虚证，这几个证型的临床表现虽然有各自的特点，但都有肢体关节剧烈疼痛，所以抗炎镇痛仍是治疗的关键。</a:t>
            </a:r>
          </a:p>
          <a:p>
            <a:endParaRPr lang="zh-CN" altLang="en-US" dirty="0"/>
          </a:p>
        </p:txBody>
      </p:sp>
      <p:sp>
        <p:nvSpPr>
          <p:cNvPr id="4" name="灯片编号占位符 3"/>
          <p:cNvSpPr>
            <a:spLocks noGrp="1"/>
          </p:cNvSpPr>
          <p:nvPr>
            <p:ph type="sldNum" sz="quarter" idx="10"/>
          </p:nvPr>
        </p:nvSpPr>
        <p:spPr/>
        <p:txBody>
          <a:bodyPr/>
          <a:lstStyle/>
          <a:p>
            <a:fld id="{13E11E69-00FF-437B-84E2-51004186498D}" type="slidenum">
              <a:rPr lang="zh-CN" altLang="en-US" smtClean="0"/>
              <a:pPr/>
              <a:t>10</a:t>
            </a:fld>
            <a:endParaRPr lang="zh-CN" altLang="en-US"/>
          </a:p>
        </p:txBody>
      </p:sp>
    </p:spTree>
    <p:extLst>
      <p:ext uri="{BB962C8B-B14F-4D97-AF65-F5344CB8AC3E}">
        <p14:creationId xmlns:p14="http://schemas.microsoft.com/office/powerpoint/2010/main" xmlns="" val="2269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14267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368349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413144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150928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77052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394202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38479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181593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423661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374773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C2E5B7-8012-4760-8F16-8D924D975E9F}" type="datetimeFigureOut">
              <a:rPr lang="zh-CN" altLang="en-US" smtClean="0"/>
              <a:pPr/>
              <a:t>2018-8-7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EFE9BC-542A-423C-BD96-E2C61B22E907}" type="slidenum">
              <a:rPr lang="zh-CN" altLang="en-US" smtClean="0"/>
              <a:pPr/>
              <a:t>‹#›</a:t>
            </a:fld>
            <a:endParaRPr lang="zh-CN" altLang="en-US"/>
          </a:p>
        </p:txBody>
      </p:sp>
    </p:spTree>
    <p:extLst>
      <p:ext uri="{BB962C8B-B14F-4D97-AF65-F5344CB8AC3E}">
        <p14:creationId xmlns:p14="http://schemas.microsoft.com/office/powerpoint/2010/main" xmlns="" val="231193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2E5B7-8012-4760-8F16-8D924D975E9F}" type="datetimeFigureOut">
              <a:rPr lang="zh-CN" altLang="en-US" smtClean="0"/>
              <a:pPr/>
              <a:t>2018-8-7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FE9BC-542A-423C-BD96-E2C61B22E907}" type="slidenum">
              <a:rPr lang="zh-CN" altLang="en-US" smtClean="0"/>
              <a:pPr/>
              <a:t>‹#›</a:t>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 y="0"/>
            <a:ext cx="12215973" cy="6858000"/>
          </a:xfrm>
          <a:prstGeom prst="rect">
            <a:avLst/>
          </a:prstGeom>
        </p:spPr>
      </p:pic>
      <p:pic>
        <p:nvPicPr>
          <p:cNvPr id="10" name="图片 9"/>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9221" y="28245"/>
            <a:ext cx="999661" cy="999661"/>
          </a:xfrm>
          <a:prstGeom prst="rect">
            <a:avLst/>
          </a:prstGeom>
        </p:spPr>
      </p:pic>
    </p:spTree>
    <p:extLst>
      <p:ext uri="{BB962C8B-B14F-4D97-AF65-F5344CB8AC3E}">
        <p14:creationId xmlns:p14="http://schemas.microsoft.com/office/powerpoint/2010/main" xmlns="" val="3613075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五边形 3"/>
          <p:cNvSpPr/>
          <p:nvPr/>
        </p:nvSpPr>
        <p:spPr>
          <a:xfrm>
            <a:off x="0" y="1678819"/>
            <a:ext cx="12192000" cy="3028648"/>
          </a:xfrm>
          <a:prstGeom prst="homePlate">
            <a:avLst/>
          </a:prstGeom>
          <a:solidFill>
            <a:schemeClr val="accent6">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虚尾箭头 6"/>
          <p:cNvSpPr/>
          <p:nvPr/>
        </p:nvSpPr>
        <p:spPr>
          <a:xfrm>
            <a:off x="130629" y="1981200"/>
            <a:ext cx="11625942" cy="2264229"/>
          </a:xfrm>
          <a:prstGeom prst="stripedRightArrow">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35224" y="2446151"/>
            <a:ext cx="6349815" cy="1323439"/>
          </a:xfrm>
          <a:prstGeom prst="rect">
            <a:avLst/>
          </a:prstGeom>
          <a:noFill/>
        </p:spPr>
        <p:txBody>
          <a:bodyPr wrap="none" lIns="91440" tIns="45720" rIns="91440" bIns="45720">
            <a:spAutoFit/>
          </a:bodyPr>
          <a:lstStyle/>
          <a:p>
            <a:pPr algn="ctr"/>
            <a:r>
              <a:rPr lang="zh-CN" altLang="en-US" sz="8000" b="1" dirty="0" smtClean="0">
                <a:ln/>
                <a:solidFill>
                  <a:schemeClr val="tx1">
                    <a:lumMod val="95000"/>
                    <a:lumOff val="5000"/>
                  </a:schemeClr>
                </a:solidFill>
                <a:effectLst>
                  <a:outerShdw dist="19050" dir="2700000" algn="tl" rotWithShape="0">
                    <a:schemeClr val="dk1">
                      <a:lumMod val="50000"/>
                      <a:alpha val="40000"/>
                    </a:schemeClr>
                  </a:outerShdw>
                </a:effectLst>
                <a:latin typeface="华文新魏" panose="02010800040101010101" pitchFamily="2" charset="-122"/>
                <a:ea typeface="华文新魏" panose="02010800040101010101" pitchFamily="2" charset="-122"/>
              </a:rPr>
              <a:t>季德胜蛇药片</a:t>
            </a:r>
            <a:endParaRPr lang="zh-CN" altLang="en-US" sz="8000" b="1" dirty="0">
              <a:ln/>
              <a:solidFill>
                <a:schemeClr val="tx1">
                  <a:lumMod val="95000"/>
                  <a:lumOff val="5000"/>
                </a:schemeClr>
              </a:solidFill>
              <a:effectLst>
                <a:outerShdw dist="19050" dir="2700000" algn="tl" rotWithShape="0">
                  <a:schemeClr val="dk1">
                    <a:lumMod val="50000"/>
                    <a:alpha val="40000"/>
                  </a:schemeClr>
                </a:outerShdw>
              </a:effectLst>
              <a:latin typeface="华文新魏" panose="02010800040101010101" pitchFamily="2" charset="-122"/>
              <a:ea typeface="华文新魏" panose="02010800040101010101" pitchFamily="2" charset="-122"/>
            </a:endParaRPr>
          </a:p>
        </p:txBody>
      </p:sp>
      <p:sp>
        <p:nvSpPr>
          <p:cNvPr id="2" name="文本框 1"/>
          <p:cNvSpPr txBox="1"/>
          <p:nvPr/>
        </p:nvSpPr>
        <p:spPr>
          <a:xfrm>
            <a:off x="5367060" y="3769590"/>
            <a:ext cx="6220178" cy="830997"/>
          </a:xfrm>
          <a:prstGeom prst="rect">
            <a:avLst/>
          </a:prstGeom>
          <a:noFill/>
        </p:spPr>
        <p:txBody>
          <a:bodyPr wrap="square" rtlCol="0">
            <a:spAutoFit/>
          </a:bodyPr>
          <a:lstStyle/>
          <a:p>
            <a:r>
              <a:rPr lang="en-US" altLang="zh-CN" sz="4800" dirty="0" smtClean="0">
                <a:latin typeface="华文新魏" panose="02010800040101010101" pitchFamily="2" charset="-122"/>
                <a:ea typeface="华文新魏" panose="02010800040101010101" pitchFamily="2" charset="-122"/>
              </a:rPr>
              <a:t>—— </a:t>
            </a:r>
            <a:r>
              <a:rPr lang="zh-CN" altLang="en-US" sz="4800" dirty="0" smtClean="0">
                <a:latin typeface="华文新魏" panose="02010800040101010101" pitchFamily="2" charset="-122"/>
                <a:ea typeface="华文新魏" panose="02010800040101010101" pitchFamily="2" charset="-122"/>
              </a:rPr>
              <a:t>痛风性关节炎</a:t>
            </a:r>
            <a:endParaRPr lang="zh-CN" altLang="en-US" sz="4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xmlns="" val="167979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3257" y="0"/>
            <a:ext cx="10515600" cy="1325563"/>
          </a:xfrm>
        </p:spPr>
        <p:txBody>
          <a:bodyPr/>
          <a:lstStyle/>
          <a:p>
            <a:r>
              <a:rPr lang="en-US" altLang="zh-CN" b="1" dirty="0" smtClean="0">
                <a:latin typeface="华文新魏" panose="02010800040101010101" pitchFamily="2" charset="-122"/>
                <a:ea typeface="华文新魏" panose="02010800040101010101" pitchFamily="2" charset="-122"/>
              </a:rPr>
              <a:t>                          </a:t>
            </a:r>
            <a:r>
              <a:rPr lang="zh-CN" altLang="zh-CN" b="1" dirty="0" smtClean="0">
                <a:latin typeface="华文新魏" panose="02010800040101010101" pitchFamily="2" charset="-122"/>
                <a:ea typeface="华文新魏" panose="02010800040101010101" pitchFamily="2" charset="-122"/>
              </a:rPr>
              <a:t>痛风的</a:t>
            </a:r>
            <a:r>
              <a:rPr lang="zh-CN" altLang="en-US" b="1" dirty="0" smtClean="0">
                <a:latin typeface="华文新魏" panose="02010800040101010101" pitchFamily="2" charset="-122"/>
                <a:ea typeface="华文新魏" panose="02010800040101010101" pitchFamily="2" charset="-122"/>
              </a:rPr>
              <a:t>辨证</a:t>
            </a:r>
            <a:endParaRPr lang="zh-CN" altLang="en-US" dirty="0"/>
          </a:p>
        </p:txBody>
      </p:sp>
      <p:sp>
        <p:nvSpPr>
          <p:cNvPr id="5" name="文本框 4"/>
          <p:cNvSpPr txBox="1"/>
          <p:nvPr/>
        </p:nvSpPr>
        <p:spPr>
          <a:xfrm>
            <a:off x="1713413" y="1421718"/>
            <a:ext cx="10853057" cy="523220"/>
          </a:xfrm>
          <a:prstGeom prst="rect">
            <a:avLst/>
          </a:prstGeom>
          <a:noFill/>
        </p:spPr>
        <p:txBody>
          <a:bodyPr wrap="square" rtlCol="0">
            <a:spAutoFit/>
          </a:bodyPr>
          <a:lstStyle/>
          <a:p>
            <a:pPr lvl="0"/>
            <a:r>
              <a:rPr lang="zh-CN" altLang="zh-CN" sz="2800" b="1" dirty="0">
                <a:solidFill>
                  <a:srgbClr val="FF0000"/>
                </a:solidFill>
                <a:latin typeface="微软雅黑" panose="020B0503020204020204" pitchFamily="34" charset="-122"/>
                <a:ea typeface="微软雅黑" panose="020B0503020204020204" pitchFamily="34" charset="-122"/>
              </a:rPr>
              <a:t>下焦虚</a:t>
            </a:r>
            <a:r>
              <a:rPr lang="zh-CN" altLang="zh-CN" sz="2800" b="1" dirty="0" smtClean="0">
                <a:solidFill>
                  <a:srgbClr val="FF0000"/>
                </a:solidFill>
                <a:latin typeface="微软雅黑" panose="020B0503020204020204" pitchFamily="34" charset="-122"/>
                <a:ea typeface="微软雅黑" panose="020B0503020204020204" pitchFamily="34" charset="-122"/>
              </a:rPr>
              <a:t>热</a:t>
            </a:r>
            <a:r>
              <a:rPr lang="zh-CN" altLang="en-US" sz="2800" b="1" dirty="0" smtClean="0">
                <a:solidFill>
                  <a:srgbClr val="FF0000"/>
                </a:solidFill>
                <a:latin typeface="微软雅黑" panose="020B0503020204020204" pitchFamily="34" charset="-122"/>
                <a:ea typeface="微软雅黑" panose="020B0503020204020204" pitchFamily="34" charset="-122"/>
              </a:rPr>
              <a:t>证</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74226" y="2560146"/>
            <a:ext cx="1970859" cy="523220"/>
          </a:xfrm>
          <a:prstGeom prst="rect">
            <a:avLst/>
          </a:prstGeom>
          <a:noFill/>
        </p:spPr>
        <p:txBody>
          <a:bodyPr wrap="square" rtlCol="0">
            <a:spAutoFit/>
          </a:bodyPr>
          <a:lstStyle/>
          <a:p>
            <a:pPr lvl="0"/>
            <a:r>
              <a:rPr lang="zh-CN" altLang="zh-CN" sz="2800" b="1" dirty="0">
                <a:solidFill>
                  <a:srgbClr val="FF0000"/>
                </a:solidFill>
                <a:latin typeface="微软雅黑" panose="020B0503020204020204" pitchFamily="34" charset="-122"/>
                <a:ea typeface="微软雅黑" panose="020B0503020204020204" pitchFamily="34" charset="-122"/>
              </a:rPr>
              <a:t>瘀血阻</a:t>
            </a:r>
            <a:r>
              <a:rPr lang="zh-CN" altLang="zh-CN" sz="2800" b="1" dirty="0" smtClean="0">
                <a:solidFill>
                  <a:srgbClr val="FF0000"/>
                </a:solidFill>
                <a:latin typeface="微软雅黑" panose="020B0503020204020204" pitchFamily="34" charset="-122"/>
                <a:ea typeface="微软雅黑" panose="020B0503020204020204" pitchFamily="34" charset="-122"/>
              </a:rPr>
              <a:t>络</a:t>
            </a:r>
            <a:r>
              <a:rPr lang="zh-CN" altLang="en-US" sz="2800" b="1" dirty="0" smtClean="0">
                <a:solidFill>
                  <a:srgbClr val="FF0000"/>
                </a:solidFill>
                <a:latin typeface="微软雅黑" panose="020B0503020204020204" pitchFamily="34" charset="-122"/>
                <a:ea typeface="微软雅黑" panose="020B0503020204020204" pitchFamily="34" charset="-122"/>
              </a:rPr>
              <a:t>证</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674226" y="3871490"/>
            <a:ext cx="2122714" cy="523220"/>
          </a:xfrm>
          <a:prstGeom prst="rect">
            <a:avLst/>
          </a:prstGeom>
          <a:noFill/>
        </p:spPr>
        <p:txBody>
          <a:bodyPr wrap="square" rtlCol="0">
            <a:spAutoFit/>
          </a:bodyPr>
          <a:lstStyle/>
          <a:p>
            <a:pPr lvl="0"/>
            <a:r>
              <a:rPr lang="zh-CN" altLang="zh-CN" sz="2800" b="1" dirty="0">
                <a:solidFill>
                  <a:srgbClr val="FF0000"/>
                </a:solidFill>
                <a:latin typeface="微软雅黑" panose="020B0503020204020204" pitchFamily="34" charset="-122"/>
                <a:ea typeface="微软雅黑" panose="020B0503020204020204" pitchFamily="34" charset="-122"/>
              </a:rPr>
              <a:t>痰热夹</a:t>
            </a:r>
            <a:r>
              <a:rPr lang="zh-CN" altLang="zh-CN" sz="2800" b="1" dirty="0" smtClean="0">
                <a:solidFill>
                  <a:srgbClr val="FF0000"/>
                </a:solidFill>
                <a:latin typeface="微软雅黑" panose="020B0503020204020204" pitchFamily="34" charset="-122"/>
                <a:ea typeface="微软雅黑" panose="020B0503020204020204" pitchFamily="34" charset="-122"/>
              </a:rPr>
              <a:t>风</a:t>
            </a:r>
            <a:r>
              <a:rPr lang="zh-CN" altLang="en-US" sz="2800" b="1" dirty="0" smtClean="0">
                <a:solidFill>
                  <a:srgbClr val="FF0000"/>
                </a:solidFill>
                <a:latin typeface="微软雅黑" panose="020B0503020204020204" pitchFamily="34" charset="-122"/>
                <a:ea typeface="微软雅黑" panose="020B0503020204020204" pitchFamily="34" charset="-122"/>
              </a:rPr>
              <a:t>证</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74226" y="5201127"/>
            <a:ext cx="2090057" cy="523220"/>
          </a:xfrm>
          <a:prstGeom prst="rect">
            <a:avLst/>
          </a:prstGeom>
          <a:noFill/>
        </p:spPr>
        <p:txBody>
          <a:bodyPr wrap="square" rtlCol="0">
            <a:spAutoFit/>
          </a:bodyPr>
          <a:lstStyle/>
          <a:p>
            <a:pPr lvl="0"/>
            <a:r>
              <a:rPr lang="zh-CN" altLang="zh-CN" sz="2800" b="1" dirty="0">
                <a:solidFill>
                  <a:srgbClr val="FF0000"/>
                </a:solidFill>
                <a:latin typeface="微软雅黑" panose="020B0503020204020204" pitchFamily="34" charset="-122"/>
                <a:ea typeface="微软雅黑" panose="020B0503020204020204" pitchFamily="34" charset="-122"/>
              </a:rPr>
              <a:t>气血两</a:t>
            </a:r>
            <a:r>
              <a:rPr lang="zh-CN" altLang="zh-CN" sz="2800" b="1" dirty="0" smtClean="0">
                <a:solidFill>
                  <a:srgbClr val="FF0000"/>
                </a:solidFill>
                <a:latin typeface="微软雅黑" panose="020B0503020204020204" pitchFamily="34" charset="-122"/>
                <a:ea typeface="微软雅黑" panose="020B0503020204020204" pitchFamily="34" charset="-122"/>
              </a:rPr>
              <a:t>虚</a:t>
            </a:r>
            <a:r>
              <a:rPr lang="zh-CN" altLang="en-US" sz="2800" b="1" dirty="0" smtClean="0">
                <a:solidFill>
                  <a:srgbClr val="FF0000"/>
                </a:solidFill>
                <a:latin typeface="微软雅黑" panose="020B0503020204020204" pitchFamily="34" charset="-122"/>
                <a:ea typeface="微软雅黑" panose="020B0503020204020204" pitchFamily="34" charset="-122"/>
              </a:rPr>
              <a:t>证</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4021728" y="1348260"/>
            <a:ext cx="7397386" cy="85266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endParaRPr lang="en-US" altLang="zh-CN" b="1" dirty="0" smtClean="0">
              <a:solidFill>
                <a:schemeClr val="bg1">
                  <a:lumMod val="95000"/>
                </a:schemeClr>
              </a:solidFill>
            </a:endParaRPr>
          </a:p>
          <a:p>
            <a:r>
              <a:rPr lang="zh-CN" altLang="zh-CN" b="1" dirty="0"/>
              <a:t>下肢膝以下关节及其周围组织突发性疼痛，初发时其痛有昼轻夜重的特点，疼痛剧烈，足不能履地，行走及其困难，痛点常呈游走性，局部肿胀灼热，舌质红，苔黄腻，脉滑数。</a:t>
            </a:r>
          </a:p>
          <a:p>
            <a:pPr algn="ctr"/>
            <a:endParaRPr lang="zh-CN" altLang="en-US" dirty="0"/>
          </a:p>
        </p:txBody>
      </p:sp>
      <p:sp>
        <p:nvSpPr>
          <p:cNvPr id="27" name="圆角矩形 26"/>
          <p:cNvSpPr/>
          <p:nvPr/>
        </p:nvSpPr>
        <p:spPr>
          <a:xfrm>
            <a:off x="4021727" y="2541268"/>
            <a:ext cx="7397387" cy="63750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zh-CN" b="1" dirty="0"/>
              <a:t>手足关节疼痛剧烈，如针刺刀割，甚至于手不能触，夜重昼轻，局部皮色发暗，或舌有瘀斑，瘀点，脉涩。</a:t>
            </a:r>
          </a:p>
        </p:txBody>
      </p:sp>
      <p:sp>
        <p:nvSpPr>
          <p:cNvPr id="28" name="圆角矩形 27"/>
          <p:cNvSpPr/>
          <p:nvPr/>
        </p:nvSpPr>
        <p:spPr>
          <a:xfrm>
            <a:off x="4021726" y="3814547"/>
            <a:ext cx="7397387" cy="63750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zh-CN" b="1" dirty="0"/>
              <a:t>手足关节突发性疼痛、肿胀，疼痛夜甚于昼，胸闷痰多，舌苔黏腻，脉弦滑，兼见恶风、自汗等表现。</a:t>
            </a:r>
          </a:p>
        </p:txBody>
      </p:sp>
      <p:sp>
        <p:nvSpPr>
          <p:cNvPr id="29" name="圆角矩形 28"/>
          <p:cNvSpPr/>
          <p:nvPr/>
        </p:nvSpPr>
        <p:spPr>
          <a:xfrm>
            <a:off x="4021726" y="5157245"/>
            <a:ext cx="7393031" cy="63750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zh-CN" b="1" dirty="0"/>
              <a:t>倦怠乏力，短气自汗，食少便溏，多痰或饭后腹胀，面色苍白，指甲目眦色淡，头晕心悸，舌淡，苔根部黄腻，脉细弱。</a:t>
            </a:r>
          </a:p>
        </p:txBody>
      </p:sp>
      <p:sp>
        <p:nvSpPr>
          <p:cNvPr id="4" name="左大括号 3"/>
          <p:cNvSpPr/>
          <p:nvPr/>
        </p:nvSpPr>
        <p:spPr>
          <a:xfrm>
            <a:off x="1447800" y="1545771"/>
            <a:ext cx="141514" cy="393022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xmlns="" val="44633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8180" y="0"/>
            <a:ext cx="10515600" cy="1325563"/>
          </a:xfrm>
        </p:spPr>
        <p:txBody>
          <a:bodyPr>
            <a:normAutofit/>
          </a:bodyPr>
          <a:lstStyle/>
          <a:p>
            <a:r>
              <a:rPr lang="en-US" altLang="zh-CN" b="1" dirty="0" smtClean="0">
                <a:latin typeface="华文新魏" panose="02010800040101010101" pitchFamily="2" charset="-122"/>
                <a:ea typeface="华文新魏" panose="02010800040101010101" pitchFamily="2" charset="-122"/>
              </a:rPr>
              <a:t>                           </a:t>
            </a:r>
            <a:r>
              <a:rPr lang="zh-CN" altLang="zh-CN" b="1" dirty="0" smtClean="0">
                <a:latin typeface="华文新魏" panose="02010800040101010101" pitchFamily="2" charset="-122"/>
                <a:ea typeface="华文新魏" panose="02010800040101010101" pitchFamily="2" charset="-122"/>
              </a:rPr>
              <a:t>痛风</a:t>
            </a:r>
            <a:r>
              <a:rPr lang="zh-CN" altLang="zh-CN" b="1" dirty="0">
                <a:latin typeface="华文新魏" panose="02010800040101010101" pitchFamily="2" charset="-122"/>
                <a:ea typeface="华文新魏" panose="02010800040101010101" pitchFamily="2" charset="-122"/>
              </a:rPr>
              <a:t>的诊断</a:t>
            </a:r>
            <a:endParaRPr lang="zh-CN" altLang="en-US"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892628" y="1325563"/>
            <a:ext cx="10515601" cy="4351338"/>
          </a:xfrm>
        </p:spPr>
        <p:txBody>
          <a:bodyPr>
            <a:normAutofit/>
          </a:bodyPr>
          <a:lstStyle/>
          <a:p>
            <a:pPr marL="0" indent="0">
              <a:lnSpc>
                <a:spcPct val="150000"/>
              </a:lnSpc>
              <a:buNone/>
            </a:pPr>
            <a:r>
              <a:rPr lang="zh-CN" altLang="zh-CN" dirty="0">
                <a:latin typeface="微软雅黑" panose="020B0503020204020204" pitchFamily="34" charset="-122"/>
                <a:ea typeface="微软雅黑" panose="020B0503020204020204" pitchFamily="34" charset="-122"/>
              </a:rPr>
              <a:t>本病以</a:t>
            </a:r>
            <a:r>
              <a:rPr lang="zh-CN" altLang="zh-CN" b="1" dirty="0">
                <a:solidFill>
                  <a:srgbClr val="FF0000"/>
                </a:solidFill>
                <a:latin typeface="微软雅黑" panose="020B0503020204020204" pitchFamily="34" charset="-122"/>
                <a:ea typeface="微软雅黑" panose="020B0503020204020204" pitchFamily="34" charset="-122"/>
              </a:rPr>
              <a:t>肢体关节疼痛</a:t>
            </a:r>
            <a:r>
              <a:rPr lang="zh-CN" altLang="zh-CN" dirty="0">
                <a:latin typeface="微软雅黑" panose="020B0503020204020204" pitchFamily="34" charset="-122"/>
                <a:ea typeface="微软雅黑" panose="020B0503020204020204" pitchFamily="34" charset="-122"/>
              </a:rPr>
              <a:t>为主要临床表现。</a:t>
            </a:r>
          </a:p>
          <a:p>
            <a:pPr lvl="0">
              <a:lnSpc>
                <a:spcPct val="150000"/>
              </a:lnSpc>
            </a:pPr>
            <a:r>
              <a:rPr lang="zh-CN" altLang="zh-CN" b="1" dirty="0">
                <a:solidFill>
                  <a:srgbClr val="0070C0"/>
                </a:solidFill>
                <a:latin typeface="微软雅黑" panose="020B0503020204020204" pitchFamily="34" charset="-122"/>
                <a:ea typeface="微软雅黑" panose="020B0503020204020204" pitchFamily="34" charset="-122"/>
              </a:rPr>
              <a:t>疼痛多呈发作性</a:t>
            </a:r>
            <a:r>
              <a:rPr lang="zh-CN" altLang="zh-CN" dirty="0">
                <a:latin typeface="微软雅黑" panose="020B0503020204020204" pitchFamily="34" charset="-122"/>
                <a:ea typeface="微软雅黑" panose="020B0503020204020204" pitchFamily="34" charset="-122"/>
              </a:rPr>
              <a:t>。发作时肢体局部疼痛剧烈，活动受限，持续时间</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日至一周不等。</a:t>
            </a:r>
          </a:p>
          <a:p>
            <a:pPr lvl="0">
              <a:lnSpc>
                <a:spcPct val="150000"/>
              </a:lnSpc>
            </a:pPr>
            <a:r>
              <a:rPr lang="zh-CN" altLang="zh-CN" b="1" dirty="0">
                <a:solidFill>
                  <a:srgbClr val="0070C0"/>
                </a:solidFill>
                <a:latin typeface="微软雅黑" panose="020B0503020204020204" pitchFamily="34" charset="-122"/>
                <a:ea typeface="微软雅黑" panose="020B0503020204020204" pitchFamily="34" charset="-122"/>
              </a:rPr>
              <a:t>疼痛有游走性的特点</a:t>
            </a:r>
            <a:r>
              <a:rPr lang="zh-CN" altLang="zh-CN" dirty="0">
                <a:latin typeface="微软雅黑" panose="020B0503020204020204" pitchFamily="34" charset="-122"/>
                <a:ea typeface="微软雅黑" panose="020B0503020204020204" pitchFamily="34" charset="-122"/>
              </a:rPr>
              <a:t>，痛点亦常不固定。</a:t>
            </a:r>
          </a:p>
          <a:p>
            <a:pPr lvl="0">
              <a:lnSpc>
                <a:spcPct val="150000"/>
              </a:lnSpc>
            </a:pPr>
            <a:r>
              <a:rPr lang="zh-CN" altLang="zh-CN" b="1" dirty="0">
                <a:solidFill>
                  <a:srgbClr val="0070C0"/>
                </a:solidFill>
                <a:latin typeface="微软雅黑" panose="020B0503020204020204" pitchFamily="34" charset="-122"/>
                <a:ea typeface="微软雅黑" panose="020B0503020204020204" pitchFamily="34" charset="-122"/>
              </a:rPr>
              <a:t>疼痛多成昼轻夜重</a:t>
            </a:r>
            <a:r>
              <a:rPr lang="zh-CN" altLang="zh-CN" dirty="0">
                <a:latin typeface="微软雅黑" panose="020B0503020204020204" pitchFamily="34" charset="-122"/>
                <a:ea typeface="微软雅黑" panose="020B0503020204020204" pitchFamily="34" charset="-122"/>
              </a:rPr>
              <a:t>，时有寒热，局部可出现肿胀及灼热感，甚则关节肿大酸胀麻木。</a:t>
            </a:r>
          </a:p>
          <a:p>
            <a:endParaRPr lang="zh-CN" altLang="en-US" dirty="0"/>
          </a:p>
        </p:txBody>
      </p:sp>
    </p:spTree>
    <p:extLst>
      <p:ext uri="{BB962C8B-B14F-4D97-AF65-F5344CB8AC3E}">
        <p14:creationId xmlns:p14="http://schemas.microsoft.com/office/powerpoint/2010/main" xmlns="" val="401721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normAutofit/>
          </a:bodyPr>
          <a:lstStyle/>
          <a:p>
            <a:r>
              <a:rPr lang="zh-CN" altLang="en-US" dirty="0" smtClean="0">
                <a:latin typeface="华文新魏" panose="02010800040101010101" pitchFamily="2" charset="-122"/>
                <a:ea typeface="华文新魏" panose="02010800040101010101" pitchFamily="2" charset="-122"/>
              </a:rPr>
              <a:t>                   治疗</a:t>
            </a:r>
            <a:r>
              <a:rPr lang="zh-CN" altLang="en-US" dirty="0">
                <a:latin typeface="华文新魏" panose="02010800040101010101" pitchFamily="2" charset="-122"/>
                <a:ea typeface="华文新魏" panose="02010800040101010101" pitchFamily="2" charset="-122"/>
              </a:rPr>
              <a:t>痛风常规用药</a:t>
            </a:r>
          </a:p>
        </p:txBody>
      </p:sp>
      <p:sp>
        <p:nvSpPr>
          <p:cNvPr id="4" name="文本框 3"/>
          <p:cNvSpPr txBox="1"/>
          <p:nvPr/>
        </p:nvSpPr>
        <p:spPr>
          <a:xfrm>
            <a:off x="1300843" y="1325563"/>
            <a:ext cx="9590314" cy="2492990"/>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根据</a:t>
            </a:r>
            <a:r>
              <a:rPr lang="en-US" altLang="zh-CN" sz="2400" dirty="0" smtClean="0">
                <a:latin typeface="微软雅黑" panose="020B0503020204020204" pitchFamily="34" charset="-122"/>
                <a:ea typeface="微软雅黑" panose="020B0503020204020204" pitchFamily="34" charset="-122"/>
              </a:rPr>
              <a:t>2016《</a:t>
            </a:r>
            <a:r>
              <a:rPr lang="zh-CN" altLang="en-US" sz="2400" dirty="0" smtClean="0">
                <a:latin typeface="微软雅黑" panose="020B0503020204020204" pitchFamily="34" charset="-122"/>
                <a:ea typeface="微软雅黑" panose="020B0503020204020204" pitchFamily="34" charset="-122"/>
              </a:rPr>
              <a:t>中国痛风诊疗指南</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推荐意见：</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       痛风发作期用药推荐如下   ①  非甾体抗炎药</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②  糖皮质激素</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③  降尿酸药物</a:t>
            </a:r>
            <a:endParaRPr lang="en-US" altLang="zh-CN" sz="2400" dirty="0" smtClean="0">
              <a:latin typeface="微软雅黑" panose="020B0503020204020204" pitchFamily="34" charset="-122"/>
              <a:ea typeface="微软雅黑" panose="020B0503020204020204" pitchFamily="34" charset="-122"/>
            </a:endParaRPr>
          </a:p>
          <a:p>
            <a:endParaRPr lang="en-US" altLang="zh-CN" dirty="0" smtClean="0"/>
          </a:p>
          <a:p>
            <a:endParaRPr lang="zh-CN" altLang="en-US" dirty="0"/>
          </a:p>
        </p:txBody>
      </p:sp>
      <p:sp>
        <p:nvSpPr>
          <p:cNvPr id="5" name="文本框 4"/>
          <p:cNvSpPr txBox="1"/>
          <p:nvPr/>
        </p:nvSpPr>
        <p:spPr>
          <a:xfrm>
            <a:off x="1300843" y="3940628"/>
            <a:ext cx="9339943" cy="1477328"/>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中药治疗痛风，</a:t>
            </a:r>
            <a:r>
              <a:rPr lang="zh-CN" altLang="en-US" sz="2400" dirty="0" smtClean="0">
                <a:latin typeface="微软雅黑" panose="020B0503020204020204" pitchFamily="34" charset="-122"/>
                <a:ea typeface="微软雅黑" panose="020B0503020204020204" pitchFamily="34" charset="-122"/>
              </a:rPr>
              <a:t>根据痛风不同症型，分别为： </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清</a:t>
            </a:r>
            <a:r>
              <a:rPr lang="zh-CN" altLang="en-US" sz="2400" b="1" dirty="0" smtClean="0">
                <a:solidFill>
                  <a:srgbClr val="FF0000"/>
                </a:solidFill>
                <a:latin typeface="微软雅黑" panose="020B0503020204020204" pitchFamily="34" charset="-122"/>
                <a:ea typeface="微软雅黑" panose="020B0503020204020204" pitchFamily="34" charset="-122"/>
              </a:rPr>
              <a:t>热</a:t>
            </a:r>
            <a:r>
              <a:rPr lang="zh-CN" altLang="en-US" sz="2400" dirty="0" smtClean="0">
                <a:latin typeface="微软雅黑" panose="020B0503020204020204" pitchFamily="34" charset="-122"/>
                <a:ea typeface="微软雅黑" panose="020B0503020204020204" pitchFamily="34" charset="-122"/>
              </a:rPr>
              <a:t>燥</a:t>
            </a:r>
            <a:r>
              <a:rPr lang="zh-CN" altLang="en-US" sz="2400" b="1" dirty="0" smtClean="0">
                <a:solidFill>
                  <a:srgbClr val="FF0000"/>
                </a:solidFill>
                <a:latin typeface="微软雅黑" panose="020B0503020204020204" pitchFamily="34" charset="-122"/>
                <a:ea typeface="微软雅黑" panose="020B0503020204020204" pitchFamily="34" charset="-122"/>
              </a:rPr>
              <a:t>湿</a:t>
            </a:r>
            <a:r>
              <a:rPr lang="zh-CN" altLang="en-US" sz="2400" dirty="0" smtClean="0">
                <a:latin typeface="微软雅黑" panose="020B0503020204020204" pitchFamily="34" charset="-122"/>
                <a:ea typeface="微软雅黑" panose="020B0503020204020204" pitchFamily="34" charset="-122"/>
              </a:rPr>
              <a:t>、活血</a:t>
            </a:r>
            <a:r>
              <a:rPr lang="zh-CN" altLang="en-US" sz="2400" b="1" dirty="0" smtClean="0">
                <a:solidFill>
                  <a:srgbClr val="FF0000"/>
                </a:solidFill>
                <a:latin typeface="微软雅黑" panose="020B0503020204020204" pitchFamily="34" charset="-122"/>
                <a:ea typeface="微软雅黑" panose="020B0503020204020204" pitchFamily="34" charset="-122"/>
              </a:rPr>
              <a:t>止痛</a:t>
            </a:r>
            <a:r>
              <a:rPr lang="zh-CN" altLang="en-US" sz="2400" dirty="0" smtClean="0">
                <a:latin typeface="微软雅黑" panose="020B0503020204020204" pitchFamily="34" charset="-122"/>
                <a:ea typeface="微软雅黑" panose="020B0503020204020204" pitchFamily="34" charset="-122"/>
              </a:rPr>
              <a:t>、祛</a:t>
            </a:r>
            <a:r>
              <a:rPr lang="zh-CN" altLang="en-US" sz="2400" b="1" dirty="0" smtClean="0">
                <a:solidFill>
                  <a:srgbClr val="FF0000"/>
                </a:solidFill>
                <a:latin typeface="微软雅黑" panose="020B0503020204020204" pitchFamily="34" charset="-122"/>
                <a:ea typeface="微软雅黑" panose="020B0503020204020204" pitchFamily="34" charset="-122"/>
              </a:rPr>
              <a:t>风</a:t>
            </a:r>
            <a:r>
              <a:rPr lang="zh-CN" altLang="en-US" sz="2400" dirty="0" smtClean="0">
                <a:latin typeface="微软雅黑" panose="020B0503020204020204" pitchFamily="34" charset="-122"/>
                <a:ea typeface="微软雅黑" panose="020B0503020204020204" pitchFamily="34" charset="-122"/>
              </a:rPr>
              <a:t>化</a:t>
            </a:r>
            <a:r>
              <a:rPr lang="zh-CN" altLang="en-US" sz="2400" b="1" dirty="0" smtClean="0">
                <a:solidFill>
                  <a:srgbClr val="FF0000"/>
                </a:solidFill>
                <a:latin typeface="微软雅黑" panose="020B0503020204020204" pitchFamily="34" charset="-122"/>
                <a:ea typeface="微软雅黑" panose="020B0503020204020204" pitchFamily="34" charset="-122"/>
              </a:rPr>
              <a:t>痰</a:t>
            </a:r>
            <a:r>
              <a:rPr lang="zh-CN" altLang="en-US" sz="2400" dirty="0" smtClean="0">
                <a:latin typeface="微软雅黑" panose="020B0503020204020204" pitchFamily="34" charset="-122"/>
                <a:ea typeface="微软雅黑" panose="020B0503020204020204" pitchFamily="34" charset="-122"/>
              </a:rPr>
              <a:t>、行</a:t>
            </a:r>
            <a:r>
              <a:rPr lang="zh-CN" altLang="en-US" sz="2400" b="1" dirty="0" smtClean="0">
                <a:solidFill>
                  <a:srgbClr val="FF0000"/>
                </a:solidFill>
                <a:latin typeface="微软雅黑" panose="020B0503020204020204" pitchFamily="34" charset="-122"/>
                <a:ea typeface="微软雅黑" panose="020B0503020204020204" pitchFamily="34" charset="-122"/>
              </a:rPr>
              <a:t>气</a:t>
            </a:r>
            <a:r>
              <a:rPr lang="zh-CN" altLang="en-US" sz="2400" dirty="0" smtClean="0">
                <a:latin typeface="微软雅黑" panose="020B0503020204020204" pitchFamily="34" charset="-122"/>
                <a:ea typeface="微软雅黑" panose="020B0503020204020204" pitchFamily="34" charset="-122"/>
              </a:rPr>
              <a:t>养</a:t>
            </a:r>
            <a:r>
              <a:rPr lang="zh-CN" altLang="en-US" sz="2400" b="1" dirty="0" smtClean="0">
                <a:solidFill>
                  <a:srgbClr val="FF0000"/>
                </a:solidFill>
                <a:latin typeface="微软雅黑" panose="020B0503020204020204" pitchFamily="34" charset="-122"/>
                <a:ea typeface="微软雅黑" panose="020B0503020204020204" pitchFamily="34" charset="-122"/>
              </a:rPr>
              <a:t>血</a:t>
            </a:r>
            <a:r>
              <a:rPr lang="zh-CN" altLang="en-US" sz="2400" dirty="0">
                <a:latin typeface="微软雅黑" panose="020B0503020204020204" pitchFamily="34" charset="-122"/>
                <a:ea typeface="微软雅黑" panose="020B0503020204020204" pitchFamily="34" charset="-122"/>
              </a:rPr>
              <a:t>四大类</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en-US" altLang="zh-CN" dirty="0"/>
              <a:t> </a:t>
            </a:r>
            <a:r>
              <a:rPr lang="en-US" altLang="zh-CN" dirty="0" smtClean="0"/>
              <a:t>                                      </a:t>
            </a:r>
          </a:p>
        </p:txBody>
      </p:sp>
    </p:spTree>
    <p:extLst>
      <p:ext uri="{BB962C8B-B14F-4D97-AF65-F5344CB8AC3E}">
        <p14:creationId xmlns:p14="http://schemas.microsoft.com/office/powerpoint/2010/main" xmlns="" val="452208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01334" y="2675467"/>
            <a:ext cx="8861778" cy="923330"/>
          </a:xfrm>
          <a:prstGeom prst="rect">
            <a:avLst/>
          </a:prstGeom>
          <a:noFill/>
        </p:spPr>
        <p:txBody>
          <a:bodyPr wrap="square" rtlCol="0">
            <a:spAutoFit/>
          </a:bodyPr>
          <a:lstStyle/>
          <a:p>
            <a:r>
              <a:rPr lang="zh-CN" altLang="en-US" sz="5400" dirty="0" smtClean="0">
                <a:latin typeface="华文新魏" panose="02010800040101010101" pitchFamily="2" charset="-122"/>
                <a:ea typeface="华文新魏" panose="02010800040101010101" pitchFamily="2" charset="-122"/>
              </a:rPr>
              <a:t>第二部分：季德胜蛇药片</a:t>
            </a:r>
            <a:endParaRPr lang="zh-CN" altLang="en-US" sz="5400" dirty="0">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316776" y="2819863"/>
            <a:ext cx="1392936" cy="1008888"/>
          </a:xfrm>
          <a:prstGeom prst="rect">
            <a:avLst/>
          </a:prstGeom>
        </p:spPr>
      </p:pic>
    </p:spTree>
    <p:extLst>
      <p:ext uri="{BB962C8B-B14F-4D97-AF65-F5344CB8AC3E}">
        <p14:creationId xmlns:p14="http://schemas.microsoft.com/office/powerpoint/2010/main" xmlns="" val="128130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r>
              <a:rPr lang="zh-CN" altLang="en-US" dirty="0" smtClean="0">
                <a:latin typeface="华文新魏" panose="02010800040101010101" pitchFamily="2" charset="-122"/>
                <a:ea typeface="华文新魏" panose="02010800040101010101" pitchFamily="2" charset="-122"/>
              </a:rPr>
              <a:t>                  </a:t>
            </a:r>
            <a:r>
              <a:rPr lang="zh-CN" altLang="en-US" dirty="0" smtClean="0">
                <a:solidFill>
                  <a:schemeClr val="accent6">
                    <a:lumMod val="50000"/>
                  </a:schemeClr>
                </a:solidFill>
                <a:latin typeface="华文新魏" panose="02010800040101010101" pitchFamily="2" charset="-122"/>
                <a:ea typeface="华文新魏" panose="02010800040101010101" pitchFamily="2" charset="-122"/>
              </a:rPr>
              <a:t>季德胜蛇药片产品介绍</a:t>
            </a:r>
            <a:endParaRPr lang="zh-CN" altLang="en-US" dirty="0">
              <a:solidFill>
                <a:schemeClr val="accent6">
                  <a:lumMod val="50000"/>
                </a:schemeClr>
              </a:solidFill>
              <a:latin typeface="华文新魏" panose="02010800040101010101" pitchFamily="2" charset="-122"/>
              <a:ea typeface="华文新魏" panose="02010800040101010101" pitchFamily="2" charset="-122"/>
            </a:endParaRPr>
          </a:p>
        </p:txBody>
      </p:sp>
      <p:sp>
        <p:nvSpPr>
          <p:cNvPr id="4" name="Text Box 6"/>
          <p:cNvSpPr txBox="1">
            <a:spLocks noChangeArrowheads="1"/>
          </p:cNvSpPr>
          <p:nvPr/>
        </p:nvSpPr>
        <p:spPr bwMode="auto">
          <a:xfrm>
            <a:off x="6074573" y="1346910"/>
            <a:ext cx="5279227" cy="2708434"/>
          </a:xfrm>
          <a:prstGeom prst="rect">
            <a:avLst/>
          </a:prstGeom>
          <a:noFill/>
          <a:ln w="9525">
            <a:noFill/>
            <a:miter lim="800000"/>
            <a:headEnd/>
            <a:tailEnd/>
          </a:ln>
        </p:spPr>
        <p:txBody>
          <a:bodyPr wrap="square">
            <a:spAutoFit/>
          </a:bodyPr>
          <a:lstStyle/>
          <a:p>
            <a:pPr>
              <a:spcBef>
                <a:spcPct val="50000"/>
              </a:spcBef>
              <a:buFontTx/>
              <a:buBlip>
                <a:blip r:embed="rId3"/>
              </a:buBlip>
            </a:pPr>
            <a:r>
              <a:rPr lang="zh-CN" altLang="en-US" sz="2000" dirty="0">
                <a:latin typeface="华文新魏" panose="02010800040101010101" pitchFamily="2" charset="-122"/>
                <a:ea typeface="华文新魏" panose="02010800040101010101" pitchFamily="2" charset="-122"/>
              </a:rPr>
              <a:t>   </a:t>
            </a:r>
            <a:r>
              <a:rPr lang="zh-CN" altLang="en-US" sz="2000" b="1" dirty="0">
                <a:solidFill>
                  <a:srgbClr val="15229B"/>
                </a:solidFill>
                <a:latin typeface="微软雅黑" panose="020B0503020204020204" pitchFamily="34" charset="-122"/>
                <a:ea typeface="微软雅黑" panose="020B0503020204020204" pitchFamily="34" charset="-122"/>
              </a:rPr>
              <a:t>国家绝密级处方</a:t>
            </a:r>
            <a:endParaRPr lang="en-US" altLang="zh-CN" sz="2000" b="1" dirty="0">
              <a:solidFill>
                <a:srgbClr val="15229B"/>
              </a:solidFill>
              <a:latin typeface="微软雅黑" panose="020B0503020204020204" pitchFamily="34" charset="-122"/>
              <a:ea typeface="微软雅黑" panose="020B0503020204020204" pitchFamily="34" charset="-122"/>
            </a:endParaRPr>
          </a:p>
          <a:p>
            <a:pPr>
              <a:spcBef>
                <a:spcPct val="50000"/>
              </a:spcBef>
              <a:buFontTx/>
              <a:buBlip>
                <a:blip r:embed="rId3"/>
              </a:buBlip>
            </a:pPr>
            <a:r>
              <a:rPr lang="zh-CN" altLang="en-US" sz="2000" dirty="0">
                <a:latin typeface="微软雅黑" panose="020B0503020204020204" pitchFamily="34" charset="-122"/>
                <a:ea typeface="微软雅黑" panose="020B0503020204020204" pitchFamily="34" charset="-122"/>
              </a:rPr>
              <a:t>  国家基本药物品种</a:t>
            </a:r>
          </a:p>
          <a:p>
            <a:pPr>
              <a:spcBef>
                <a:spcPct val="50000"/>
              </a:spcBef>
              <a:buFontTx/>
              <a:buBlip>
                <a:blip r:embed="rId3"/>
              </a:buBlip>
            </a:pPr>
            <a:r>
              <a:rPr lang="zh-CN" altLang="en-US" sz="2000" dirty="0">
                <a:latin typeface="微软雅黑" panose="020B0503020204020204" pitchFamily="34" charset="-122"/>
                <a:ea typeface="微软雅黑" panose="020B0503020204020204" pitchFamily="34" charset="-122"/>
              </a:rPr>
              <a:t>  国家医保目录品种</a:t>
            </a:r>
          </a:p>
          <a:p>
            <a:pPr>
              <a:spcBef>
                <a:spcPct val="50000"/>
              </a:spcBef>
              <a:buFontTx/>
              <a:buBlip>
                <a:blip r:embed="rId3"/>
              </a:buBlip>
            </a:pPr>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15229B"/>
                </a:solidFill>
                <a:latin typeface="微软雅黑" panose="020B0503020204020204" pitchFamily="34" charset="-122"/>
                <a:ea typeface="微软雅黑" panose="020B0503020204020204" pitchFamily="34" charset="-122"/>
              </a:rPr>
              <a:t>国家级非物质文化遗产</a:t>
            </a:r>
            <a:endParaRPr lang="en-US" altLang="zh-CN" sz="2000" b="1" dirty="0">
              <a:solidFill>
                <a:srgbClr val="15229B"/>
              </a:solidFill>
              <a:latin typeface="微软雅黑" panose="020B0503020204020204" pitchFamily="34" charset="-122"/>
              <a:ea typeface="微软雅黑" panose="020B0503020204020204" pitchFamily="34" charset="-122"/>
            </a:endParaRPr>
          </a:p>
          <a:p>
            <a:pPr>
              <a:spcBef>
                <a:spcPct val="50000"/>
              </a:spcBef>
              <a:buFontTx/>
              <a:buBlip>
                <a:blip r:embed="rId3"/>
              </a:buBlip>
            </a:pPr>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15229B"/>
                </a:solidFill>
                <a:latin typeface="微软雅黑" panose="020B0503020204020204" pitchFamily="34" charset="-122"/>
                <a:ea typeface="微软雅黑" panose="020B0503020204020204" pitchFamily="34" charset="-122"/>
              </a:rPr>
              <a:t>国家中医医院急诊科室必备用药</a:t>
            </a:r>
          </a:p>
          <a:p>
            <a:pPr>
              <a:spcBef>
                <a:spcPct val="50000"/>
              </a:spcBef>
              <a:buFontTx/>
              <a:buBlip>
                <a:blip r:embed="rId3"/>
              </a:buBlip>
            </a:pPr>
            <a:r>
              <a:rPr lang="zh-CN" altLang="en-US" sz="2000" b="1" dirty="0">
                <a:solidFill>
                  <a:srgbClr val="15229B"/>
                </a:solidFill>
                <a:latin typeface="微软雅黑" panose="020B0503020204020204" pitchFamily="34" charset="-122"/>
                <a:ea typeface="微软雅黑" panose="020B0503020204020204" pitchFamily="34" charset="-122"/>
              </a:rPr>
              <a:t>  解放军总后勤部战备药品目录</a:t>
            </a:r>
          </a:p>
        </p:txBody>
      </p:sp>
      <p:pic>
        <p:nvPicPr>
          <p:cNvPr id="5" name="Picture 6"/>
          <p:cNvPicPr>
            <a:picLocks noChangeAspect="1" noChangeArrowheads="1"/>
          </p:cNvPicPr>
          <p:nvPr/>
        </p:nvPicPr>
        <p:blipFill>
          <a:blip r:embed="rId4" cstate="print"/>
          <a:srcRect l="3200" t="7849" r="3200"/>
          <a:stretch>
            <a:fillRect/>
          </a:stretch>
        </p:blipFill>
        <p:spPr bwMode="auto">
          <a:xfrm>
            <a:off x="1061629" y="1346910"/>
            <a:ext cx="3640999" cy="2753357"/>
          </a:xfrm>
          <a:prstGeom prst="rect">
            <a:avLst/>
          </a:prstGeom>
          <a:noFill/>
          <a:ln w="9525">
            <a:noFill/>
            <a:miter lim="800000"/>
            <a:headEnd/>
            <a:tailEnd/>
          </a:ln>
        </p:spPr>
      </p:pic>
      <p:sp>
        <p:nvSpPr>
          <p:cNvPr id="6" name="TextBox 7"/>
          <p:cNvSpPr txBox="1">
            <a:spLocks noChangeArrowheads="1"/>
          </p:cNvSpPr>
          <p:nvPr/>
        </p:nvSpPr>
        <p:spPr bwMode="auto">
          <a:xfrm>
            <a:off x="794657" y="4694177"/>
            <a:ext cx="10860496" cy="1523494"/>
          </a:xfrm>
          <a:prstGeom prst="rect">
            <a:avLst/>
          </a:prstGeom>
          <a:noFill/>
          <a:ln w="9525">
            <a:noFill/>
            <a:miter lim="800000"/>
            <a:headEnd/>
            <a:tailEnd/>
          </a:ln>
        </p:spPr>
        <p:txBody>
          <a:bodyPr wrap="square">
            <a:spAutoFit/>
          </a:bodyPr>
          <a:lstStyle/>
          <a:p>
            <a:pPr algn="just">
              <a:lnSpc>
                <a:spcPct val="115000"/>
              </a:lnSpc>
            </a:pPr>
            <a:r>
              <a:rPr lang="zh-CN" altLang="en-US" sz="2000" dirty="0">
                <a:solidFill>
                  <a:srgbClr val="990000"/>
                </a:solidFill>
                <a:latin typeface="微软雅黑" panose="020B0503020204020204" pitchFamily="34" charset="-122"/>
                <a:ea typeface="微软雅黑" panose="020B0503020204020204" pitchFamily="34" charset="-122"/>
              </a:rPr>
              <a:t>        </a:t>
            </a:r>
            <a:r>
              <a:rPr lang="zh-CN" altLang="en-US" sz="2000" dirty="0" smtClean="0">
                <a:solidFill>
                  <a:srgbClr val="990000"/>
                </a:solidFill>
                <a:latin typeface="微软雅黑" panose="020B0503020204020204" pitchFamily="34" charset="-122"/>
                <a:ea typeface="微软雅黑" panose="020B0503020204020204" pitchFamily="34" charset="-122"/>
              </a:rPr>
              <a:t>季德</a:t>
            </a:r>
            <a:r>
              <a:rPr lang="zh-CN" altLang="en-US" sz="2000" dirty="0">
                <a:solidFill>
                  <a:srgbClr val="990000"/>
                </a:solidFill>
                <a:latin typeface="微软雅黑" panose="020B0503020204020204" pitchFamily="34" charset="-122"/>
                <a:ea typeface="微软雅黑" panose="020B0503020204020204" pitchFamily="34" charset="-122"/>
              </a:rPr>
              <a:t>胜蛇药片，曾用名</a:t>
            </a:r>
            <a:r>
              <a:rPr lang="zh-CN" altLang="en-US" sz="2000" b="1" dirty="0">
                <a:solidFill>
                  <a:srgbClr val="FF0000"/>
                </a:solidFill>
                <a:latin typeface="微软雅黑" panose="020B0503020204020204" pitchFamily="34" charset="-122"/>
                <a:ea typeface="微软雅黑" panose="020B0503020204020204" pitchFamily="34" charset="-122"/>
              </a:rPr>
              <a:t>季德胜解毒片</a:t>
            </a:r>
            <a:r>
              <a:rPr lang="zh-CN" altLang="en-US" sz="2000" dirty="0">
                <a:solidFill>
                  <a:srgbClr val="990000"/>
                </a:solidFill>
                <a:latin typeface="微软雅黑" panose="020B0503020204020204" pitchFamily="34" charset="-122"/>
                <a:ea typeface="微软雅黑" panose="020B0503020204020204" pitchFamily="34" charset="-122"/>
              </a:rPr>
              <a:t>，是中国医学科学院特邀研究员，著名蛇医专家季德胜先生根据祖传六世秘方、结合几十年实践经验研制而成的传世品牌中药。季德胜牌商标自</a:t>
            </a:r>
            <a:r>
              <a:rPr lang="en-US" altLang="zh-CN" sz="2000" dirty="0">
                <a:solidFill>
                  <a:srgbClr val="990000"/>
                </a:solidFill>
                <a:latin typeface="微软雅黑" panose="020B0503020204020204" pitchFamily="34" charset="-122"/>
                <a:ea typeface="微软雅黑" panose="020B0503020204020204" pitchFamily="34" charset="-122"/>
              </a:rPr>
              <a:t>1992</a:t>
            </a:r>
            <a:r>
              <a:rPr lang="zh-CN" altLang="en-US" sz="2000" dirty="0">
                <a:solidFill>
                  <a:srgbClr val="990000"/>
                </a:solidFill>
                <a:latin typeface="微软雅黑" panose="020B0503020204020204" pitchFamily="34" charset="-122"/>
                <a:ea typeface="微软雅黑" panose="020B0503020204020204" pitchFamily="34" charset="-122"/>
              </a:rPr>
              <a:t>年以来一直被评为江苏省著名商标。</a:t>
            </a:r>
          </a:p>
          <a:p>
            <a:endParaRPr lang="zh-CN" altLang="en-US" sz="2400" dirty="0">
              <a:solidFill>
                <a:schemeClr val="tx1">
                  <a:lumMod val="95000"/>
                  <a:lumOff val="5000"/>
                </a:schemeClr>
              </a:solidFill>
            </a:endParaRPr>
          </a:p>
        </p:txBody>
      </p:sp>
    </p:spTree>
    <p:extLst>
      <p:ext uri="{BB962C8B-B14F-4D97-AF65-F5344CB8AC3E}">
        <p14:creationId xmlns:p14="http://schemas.microsoft.com/office/powerpoint/2010/main" xmlns="" val="3627237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5286" y="5409"/>
            <a:ext cx="10515600" cy="1325563"/>
          </a:xfrm>
        </p:spPr>
        <p:txBody>
          <a:bodyPr/>
          <a:lstStyle/>
          <a:p>
            <a:r>
              <a:rPr lang="zh-CN" altLang="en-US" dirty="0" smtClean="0">
                <a:solidFill>
                  <a:schemeClr val="tx1">
                    <a:lumMod val="95000"/>
                    <a:lumOff val="5000"/>
                  </a:schemeClr>
                </a:solidFill>
                <a:latin typeface="华文新魏" panose="02010800040101010101" pitchFamily="2" charset="-122"/>
                <a:ea typeface="华文新魏" panose="02010800040101010101" pitchFamily="2" charset="-122"/>
              </a:rPr>
              <a:t>                  </a:t>
            </a:r>
            <a:r>
              <a:rPr lang="zh-CN" altLang="en-US" dirty="0" smtClean="0">
                <a:solidFill>
                  <a:srgbClr val="1F6325"/>
                </a:solidFill>
                <a:latin typeface="华文新魏" panose="02010800040101010101" pitchFamily="2" charset="-122"/>
                <a:ea typeface="华文新魏" panose="02010800040101010101" pitchFamily="2" charset="-122"/>
              </a:rPr>
              <a:t>季德</a:t>
            </a:r>
            <a:r>
              <a:rPr lang="zh-CN" altLang="en-US" dirty="0">
                <a:solidFill>
                  <a:srgbClr val="1F6325"/>
                </a:solidFill>
                <a:latin typeface="华文新魏" panose="02010800040101010101" pitchFamily="2" charset="-122"/>
                <a:ea typeface="华文新魏" panose="02010800040101010101" pitchFamily="2" charset="-122"/>
              </a:rPr>
              <a:t>胜蛇药片产品介绍</a:t>
            </a:r>
            <a:endParaRPr lang="zh-CN" altLang="en-US" dirty="0">
              <a:solidFill>
                <a:srgbClr val="1F6325"/>
              </a:solidFill>
            </a:endParaRPr>
          </a:p>
        </p:txBody>
      </p:sp>
      <p:sp>
        <p:nvSpPr>
          <p:cNvPr id="4" name="Text Box 5"/>
          <p:cNvSpPr txBox="1">
            <a:spLocks noChangeArrowheads="1"/>
          </p:cNvSpPr>
          <p:nvPr/>
        </p:nvSpPr>
        <p:spPr bwMode="auto">
          <a:xfrm>
            <a:off x="1058635" y="2192711"/>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dirty="0">
                <a:solidFill>
                  <a:srgbClr val="FF9900"/>
                </a:solidFill>
                <a:latin typeface="黑体" pitchFamily="49" charset="-122"/>
                <a:ea typeface="黑体" pitchFamily="49" charset="-122"/>
              </a:rPr>
              <a:t> 功能与主治</a:t>
            </a:r>
          </a:p>
        </p:txBody>
      </p:sp>
      <p:sp>
        <p:nvSpPr>
          <p:cNvPr id="5" name="Text Box 6"/>
          <p:cNvSpPr txBox="1">
            <a:spLocks noChangeArrowheads="1"/>
          </p:cNvSpPr>
          <p:nvPr/>
        </p:nvSpPr>
        <p:spPr bwMode="auto">
          <a:xfrm>
            <a:off x="1058634" y="3149585"/>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dirty="0">
                <a:solidFill>
                  <a:srgbClr val="FF9900"/>
                </a:solidFill>
                <a:latin typeface="黑体" pitchFamily="49" charset="-122"/>
                <a:ea typeface="黑体" pitchFamily="49" charset="-122"/>
              </a:rPr>
              <a:t> 用法与用量</a:t>
            </a:r>
          </a:p>
        </p:txBody>
      </p:sp>
      <p:sp>
        <p:nvSpPr>
          <p:cNvPr id="6" name="Text Box 7"/>
          <p:cNvSpPr txBox="1">
            <a:spLocks noChangeArrowheads="1"/>
          </p:cNvSpPr>
          <p:nvPr/>
        </p:nvSpPr>
        <p:spPr bwMode="auto">
          <a:xfrm>
            <a:off x="1073376" y="5038580"/>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dirty="0">
                <a:solidFill>
                  <a:srgbClr val="FF9900"/>
                </a:solidFill>
                <a:latin typeface="黑体" pitchFamily="49" charset="-122"/>
                <a:ea typeface="黑体" pitchFamily="49" charset="-122"/>
              </a:rPr>
              <a:t> 规 格</a:t>
            </a:r>
          </a:p>
        </p:txBody>
      </p:sp>
      <p:sp>
        <p:nvSpPr>
          <p:cNvPr id="7" name="Text Box 8"/>
          <p:cNvSpPr txBox="1">
            <a:spLocks noChangeArrowheads="1"/>
          </p:cNvSpPr>
          <p:nvPr/>
        </p:nvSpPr>
        <p:spPr bwMode="auto">
          <a:xfrm>
            <a:off x="1473426" y="2689081"/>
            <a:ext cx="5400675" cy="400110"/>
          </a:xfrm>
          <a:prstGeom prst="rect">
            <a:avLst/>
          </a:prstGeom>
          <a:noFill/>
          <a:ln w="9525">
            <a:noFill/>
            <a:miter lim="800000"/>
            <a:headEnd/>
            <a:tailEnd/>
          </a:ln>
        </p:spPr>
        <p:txBody>
          <a:bodyPr>
            <a:spAutoFit/>
          </a:bodyPr>
          <a:lstStyle/>
          <a:p>
            <a:pPr>
              <a:spcBef>
                <a:spcPct val="50000"/>
              </a:spcBef>
            </a:pPr>
            <a:r>
              <a:rPr lang="zh-CN" altLang="en-US" sz="2000" b="1" dirty="0">
                <a:latin typeface="微软雅黑" panose="020B0503020204020204" pitchFamily="34" charset="-122"/>
                <a:ea typeface="微软雅黑" panose="020B0503020204020204" pitchFamily="34" charset="-122"/>
              </a:rPr>
              <a:t>清</a:t>
            </a:r>
            <a:r>
              <a:rPr lang="zh-CN" altLang="en-US" sz="2000" b="1" dirty="0">
                <a:solidFill>
                  <a:srgbClr val="FF0000"/>
                </a:solidFill>
                <a:latin typeface="微软雅黑" panose="020B0503020204020204" pitchFamily="34" charset="-122"/>
                <a:ea typeface="微软雅黑" panose="020B0503020204020204" pitchFamily="34" charset="-122"/>
              </a:rPr>
              <a:t>热</a:t>
            </a:r>
            <a:r>
              <a:rPr lang="zh-CN" altLang="en-US" sz="2000" b="1" dirty="0">
                <a:latin typeface="微软雅黑" panose="020B0503020204020204" pitchFamily="34" charset="-122"/>
                <a:ea typeface="微软雅黑" panose="020B0503020204020204" pitchFamily="34" charset="-122"/>
              </a:rPr>
              <a:t>解</a:t>
            </a:r>
            <a:r>
              <a:rPr lang="zh-CN" altLang="en-US" sz="2000" b="1" dirty="0">
                <a:solidFill>
                  <a:srgbClr val="FF0000"/>
                </a:solidFill>
                <a:latin typeface="微软雅黑" panose="020B0503020204020204" pitchFamily="34" charset="-122"/>
                <a:ea typeface="微软雅黑" panose="020B0503020204020204" pitchFamily="34" charset="-122"/>
              </a:rPr>
              <a:t>毒，</a:t>
            </a:r>
            <a:r>
              <a:rPr lang="zh-CN" altLang="en-US" sz="2000" b="1" dirty="0">
                <a:latin typeface="微软雅黑" panose="020B0503020204020204" pitchFamily="34" charset="-122"/>
                <a:ea typeface="微软雅黑" panose="020B0503020204020204" pitchFamily="34" charset="-122"/>
              </a:rPr>
              <a:t>消</a:t>
            </a:r>
            <a:r>
              <a:rPr lang="zh-CN" altLang="en-US" sz="2000" b="1" dirty="0">
                <a:solidFill>
                  <a:srgbClr val="FF0000"/>
                </a:solidFill>
                <a:latin typeface="微软雅黑" panose="020B0503020204020204" pitchFamily="34" charset="-122"/>
                <a:ea typeface="微软雅黑" panose="020B0503020204020204" pitchFamily="34" charset="-122"/>
              </a:rPr>
              <a:t>肿</a:t>
            </a:r>
            <a:r>
              <a:rPr lang="zh-CN" altLang="en-US" sz="2000" b="1" dirty="0">
                <a:latin typeface="微软雅黑" panose="020B0503020204020204" pitchFamily="34" charset="-122"/>
                <a:ea typeface="微软雅黑" panose="020B0503020204020204" pitchFamily="34" charset="-122"/>
              </a:rPr>
              <a:t>止</a:t>
            </a:r>
            <a:r>
              <a:rPr lang="zh-CN" altLang="en-US" sz="2000" b="1" dirty="0">
                <a:solidFill>
                  <a:srgbClr val="FF0000"/>
                </a:solidFill>
                <a:latin typeface="微软雅黑" panose="020B0503020204020204" pitchFamily="34" charset="-122"/>
                <a:ea typeface="微软雅黑" panose="020B0503020204020204" pitchFamily="34" charset="-122"/>
              </a:rPr>
              <a:t>痛。</a:t>
            </a:r>
            <a:r>
              <a:rPr lang="zh-CN" altLang="en-US" sz="2000" dirty="0">
                <a:latin typeface="微软雅黑" panose="020B0503020204020204" pitchFamily="34" charset="-122"/>
                <a:ea typeface="微软雅黑" panose="020B0503020204020204" pitchFamily="34" charset="-122"/>
              </a:rPr>
              <a:t>用于毒蛇、毒虫咬伤。</a:t>
            </a:r>
          </a:p>
        </p:txBody>
      </p:sp>
      <p:sp>
        <p:nvSpPr>
          <p:cNvPr id="8" name="Text Box 9"/>
          <p:cNvSpPr txBox="1">
            <a:spLocks noChangeArrowheads="1"/>
          </p:cNvSpPr>
          <p:nvPr/>
        </p:nvSpPr>
        <p:spPr bwMode="auto">
          <a:xfrm>
            <a:off x="1473425" y="3642697"/>
            <a:ext cx="9466717" cy="1477328"/>
          </a:xfrm>
          <a:prstGeom prst="rect">
            <a:avLst/>
          </a:prstGeom>
          <a:noFill/>
          <a:ln w="9525">
            <a:noFill/>
            <a:miter lim="800000"/>
            <a:headEnd/>
            <a:tailEnd/>
          </a:ln>
        </p:spPr>
        <p:txBody>
          <a:bodyPr wrap="square">
            <a:spAutoFit/>
          </a:bodyPr>
          <a:lstStyle/>
          <a:p>
            <a:pPr>
              <a:lnSpc>
                <a:spcPct val="150000"/>
              </a:lnSpc>
              <a:spcBef>
                <a:spcPct val="50000"/>
              </a:spcBef>
            </a:pPr>
            <a:r>
              <a:rPr lang="zh-CN" altLang="en-US" sz="2000" b="1" dirty="0">
                <a:solidFill>
                  <a:srgbClr val="C00000"/>
                </a:solidFill>
                <a:latin typeface="微软雅黑" panose="020B0503020204020204" pitchFamily="34" charset="-122"/>
                <a:ea typeface="微软雅黑" panose="020B0503020204020204" pitchFamily="34" charset="-122"/>
              </a:rPr>
              <a:t>内服：</a:t>
            </a:r>
            <a:r>
              <a:rPr lang="zh-CN" altLang="en-US" sz="2000" dirty="0">
                <a:latin typeface="微软雅黑" panose="020B0503020204020204" pitchFamily="34" charset="-122"/>
                <a:ea typeface="微软雅黑" panose="020B0503020204020204" pitchFamily="34" charset="-122"/>
              </a:rPr>
              <a:t>第一次</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片，以后每隔</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小时续服</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片，危急重症者将剂量增加</a:t>
            </a:r>
            <a:r>
              <a:rPr lang="en-US" altLang="zh-CN" sz="2000" dirty="0">
                <a:latin typeface="微软雅黑" panose="020B0503020204020204" pitchFamily="34" charset="-122"/>
                <a:ea typeface="微软雅黑" panose="020B0503020204020204" pitchFamily="34" charset="-122"/>
              </a:rPr>
              <a:t>10-20</a:t>
            </a:r>
            <a:r>
              <a:rPr lang="zh-CN" altLang="en-US" sz="2000" dirty="0">
                <a:latin typeface="微软雅黑" panose="020B0503020204020204" pitchFamily="34" charset="-122"/>
                <a:ea typeface="微软雅黑" panose="020B0503020204020204" pitchFamily="34" charset="-122"/>
              </a:rPr>
              <a:t>片并适当缩短服药间隔时间。不能口服药者，可行鼻饲法给药。</a:t>
            </a:r>
            <a:r>
              <a:rPr lang="en-US" altLang="zh-CN" sz="2000" dirty="0">
                <a:latin typeface="微软雅黑" panose="020B0503020204020204" pitchFamily="34" charset="-122"/>
                <a:ea typeface="微软雅黑" panose="020B0503020204020204" pitchFamily="34" charset="-122"/>
              </a:rPr>
              <a:t/>
            </a:r>
            <a:br>
              <a:rPr lang="en-US" altLang="zh-CN" sz="2000" dirty="0">
                <a:latin typeface="微软雅黑" panose="020B0503020204020204" pitchFamily="34" charset="-122"/>
                <a:ea typeface="微软雅黑" panose="020B0503020204020204" pitchFamily="34" charset="-122"/>
              </a:rPr>
            </a:br>
            <a:r>
              <a:rPr lang="zh-CN" altLang="en-US" sz="2000" b="1" dirty="0">
                <a:solidFill>
                  <a:srgbClr val="C00000"/>
                </a:solidFill>
                <a:latin typeface="微软雅黑" panose="020B0503020204020204" pitchFamily="34" charset="-122"/>
                <a:ea typeface="微软雅黑" panose="020B0503020204020204" pitchFamily="34" charset="-122"/>
              </a:rPr>
              <a:t>外用：</a:t>
            </a:r>
            <a:r>
              <a:rPr lang="zh-CN" altLang="en-US" sz="2000" dirty="0">
                <a:latin typeface="微软雅黑" panose="020B0503020204020204" pitchFamily="34" charset="-122"/>
                <a:ea typeface="微软雅黑" panose="020B0503020204020204" pitchFamily="34" charset="-122"/>
              </a:rPr>
              <a:t>被毒虫咬伤后，以本品和水外搽，即可消肿止痛。</a:t>
            </a:r>
          </a:p>
        </p:txBody>
      </p:sp>
      <p:sp>
        <p:nvSpPr>
          <p:cNvPr id="9" name="Text Box 10"/>
          <p:cNvSpPr txBox="1">
            <a:spLocks noChangeArrowheads="1"/>
          </p:cNvSpPr>
          <p:nvPr/>
        </p:nvSpPr>
        <p:spPr bwMode="auto">
          <a:xfrm>
            <a:off x="1473426" y="5518400"/>
            <a:ext cx="5400675" cy="400110"/>
          </a:xfrm>
          <a:prstGeom prst="rect">
            <a:avLst/>
          </a:prstGeom>
          <a:noFill/>
          <a:ln w="9525">
            <a:noFill/>
            <a:miter lim="800000"/>
            <a:headEnd/>
            <a:tailEnd/>
          </a:ln>
        </p:spPr>
        <p:txBody>
          <a:bodyPr>
            <a:spAutoFit/>
          </a:bodyPr>
          <a:lstStyle/>
          <a:p>
            <a:pPr>
              <a:spcBef>
                <a:spcPct val="50000"/>
              </a:spcBef>
            </a:pP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片 </a:t>
            </a:r>
            <a:r>
              <a:rPr lang="en-US" altLang="zh-CN" sz="2000" dirty="0">
                <a:latin typeface="微软雅黑" panose="020B0503020204020204" pitchFamily="34" charset="-122"/>
                <a:ea typeface="微软雅黑" panose="020B0503020204020204" pitchFamily="34" charset="-122"/>
              </a:rPr>
              <a:t>× 2</a:t>
            </a:r>
            <a:r>
              <a:rPr lang="zh-CN" altLang="en-US" sz="2000" dirty="0">
                <a:latin typeface="微软雅黑" panose="020B0503020204020204" pitchFamily="34" charset="-122"/>
                <a:ea typeface="微软雅黑" panose="020B0503020204020204" pitchFamily="34" charset="-122"/>
              </a:rPr>
              <a:t>板 ，每片重</a:t>
            </a:r>
            <a:r>
              <a:rPr lang="en-US" altLang="zh-CN" sz="2000" dirty="0">
                <a:latin typeface="微软雅黑" panose="020B0503020204020204" pitchFamily="34" charset="-122"/>
                <a:ea typeface="微软雅黑" panose="020B0503020204020204" pitchFamily="34" charset="-122"/>
              </a:rPr>
              <a:t>0.4g</a:t>
            </a:r>
            <a:r>
              <a:rPr lang="zh-CN" altLang="en-US" sz="2000" dirty="0">
                <a:latin typeface="微软雅黑" panose="020B0503020204020204" pitchFamily="34" charset="-122"/>
                <a:ea typeface="微软雅黑" panose="020B0503020204020204" pitchFamily="34" charset="-122"/>
              </a:rPr>
              <a:t>。</a:t>
            </a:r>
          </a:p>
        </p:txBody>
      </p:sp>
      <p:sp>
        <p:nvSpPr>
          <p:cNvPr id="10" name="Text Box 12"/>
          <p:cNvSpPr txBox="1">
            <a:spLocks noChangeArrowheads="1"/>
          </p:cNvSpPr>
          <p:nvPr/>
        </p:nvSpPr>
        <p:spPr bwMode="auto">
          <a:xfrm>
            <a:off x="1058635" y="1182543"/>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dirty="0">
                <a:solidFill>
                  <a:srgbClr val="FF9900"/>
                </a:solidFill>
                <a:latin typeface="黑体" pitchFamily="49" charset="-122"/>
                <a:ea typeface="黑体" pitchFamily="49" charset="-122"/>
              </a:rPr>
              <a:t> 处 方</a:t>
            </a:r>
          </a:p>
        </p:txBody>
      </p:sp>
      <p:sp>
        <p:nvSpPr>
          <p:cNvPr id="11" name="Text Box 13"/>
          <p:cNvSpPr txBox="1">
            <a:spLocks noChangeArrowheads="1"/>
          </p:cNvSpPr>
          <p:nvPr/>
        </p:nvSpPr>
        <p:spPr bwMode="auto">
          <a:xfrm>
            <a:off x="1473427" y="1695824"/>
            <a:ext cx="5400675" cy="400110"/>
          </a:xfrm>
          <a:prstGeom prst="rect">
            <a:avLst/>
          </a:prstGeom>
          <a:noFill/>
          <a:ln w="9525">
            <a:noFill/>
            <a:miter lim="800000"/>
            <a:headEnd/>
            <a:tailEnd/>
          </a:ln>
        </p:spPr>
        <p:txBody>
          <a:bodyPr>
            <a:spAutoFit/>
          </a:bodyPr>
          <a:lstStyle/>
          <a:p>
            <a:pPr>
              <a:spcBef>
                <a:spcPct val="50000"/>
              </a:spcBef>
            </a:pPr>
            <a:r>
              <a:rPr lang="zh-CN" altLang="en-US" sz="2000" dirty="0">
                <a:latin typeface="微软雅黑" panose="020B0503020204020204" pitchFamily="34" charset="-122"/>
                <a:ea typeface="微软雅黑" panose="020B0503020204020204" pitchFamily="34" charset="-122"/>
              </a:rPr>
              <a:t>重楼、干蟾皮、蜈蚣、地锦草</a:t>
            </a:r>
            <a:r>
              <a:rPr lang="zh-CN" altLang="en-US" sz="2000" dirty="0" smtClean="0">
                <a:latin typeface="微软雅黑" panose="020B0503020204020204" pitchFamily="34" charset="-122"/>
                <a:ea typeface="微软雅黑" panose="020B0503020204020204" pitchFamily="34" charset="-122"/>
              </a:rPr>
              <a:t>等。 </a:t>
            </a:r>
            <a:endParaRPr lang="zh-CN" altLang="en-US" sz="2000" dirty="0">
              <a:latin typeface="微软雅黑" panose="020B0503020204020204" pitchFamily="34" charset="-122"/>
              <a:ea typeface="微软雅黑" panose="020B0503020204020204" pitchFamily="34" charset="-122"/>
            </a:endParaRPr>
          </a:p>
        </p:txBody>
      </p:sp>
      <p:pic>
        <p:nvPicPr>
          <p:cNvPr id="12" name="Picture 2" descr="C:\Users\cyh\Desktop\蛇药片.JPG"/>
          <p:cNvPicPr>
            <a:picLocks noChangeAspect="1" noChangeArrowheads="1"/>
          </p:cNvPicPr>
          <p:nvPr/>
        </p:nvPicPr>
        <p:blipFill>
          <a:blip r:embed="rId3" cstate="print"/>
          <a:srcRect/>
          <a:stretch>
            <a:fillRect/>
          </a:stretch>
        </p:blipFill>
        <p:spPr bwMode="auto">
          <a:xfrm>
            <a:off x="7685315" y="1317673"/>
            <a:ext cx="3365727" cy="2325024"/>
          </a:xfrm>
          <a:prstGeom prst="rect">
            <a:avLst/>
          </a:prstGeom>
          <a:noFill/>
          <a:ln w="9525">
            <a:noFill/>
            <a:miter lim="800000"/>
            <a:headEnd/>
            <a:tailEnd/>
          </a:ln>
        </p:spPr>
      </p:pic>
    </p:spTree>
    <p:extLst>
      <p:ext uri="{BB962C8B-B14F-4D97-AF65-F5344CB8AC3E}">
        <p14:creationId xmlns:p14="http://schemas.microsoft.com/office/powerpoint/2010/main" xmlns="" val="2113167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12725"/>
            <a:ext cx="10515600" cy="1325563"/>
          </a:xfrm>
        </p:spPr>
        <p:txBody>
          <a:bodyPr/>
          <a:lstStyle/>
          <a:p>
            <a:pPr algn="ctr"/>
            <a:r>
              <a:rPr lang="zh-CN" altLang="en-US" b="1" dirty="0">
                <a:solidFill>
                  <a:srgbClr val="1F6325"/>
                </a:solidFill>
                <a:latin typeface="华文新魏" pitchFamily="2" charset="-122"/>
                <a:ea typeface="华文新魏" pitchFamily="2" charset="-122"/>
              </a:rPr>
              <a:t>季德胜蛇药片大事记</a:t>
            </a:r>
            <a:br>
              <a:rPr lang="zh-CN" altLang="en-US" b="1" dirty="0">
                <a:solidFill>
                  <a:srgbClr val="1F6325"/>
                </a:solidFill>
                <a:latin typeface="华文新魏" pitchFamily="2" charset="-122"/>
                <a:ea typeface="华文新魏" pitchFamily="2" charset="-122"/>
              </a:rPr>
            </a:br>
            <a:endParaRPr lang="zh-CN" altLang="en-US" dirty="0">
              <a:solidFill>
                <a:srgbClr val="1F6325"/>
              </a:solidFill>
            </a:endParaRPr>
          </a:p>
        </p:txBody>
      </p:sp>
      <p:sp>
        <p:nvSpPr>
          <p:cNvPr id="5" name="矩形 4"/>
          <p:cNvSpPr/>
          <p:nvPr/>
        </p:nvSpPr>
        <p:spPr>
          <a:xfrm>
            <a:off x="1034143" y="1027512"/>
            <a:ext cx="10668000" cy="5170646"/>
          </a:xfrm>
          <a:prstGeom prst="rect">
            <a:avLst/>
          </a:prstGeom>
        </p:spPr>
        <p:txBody>
          <a:bodyPr wrap="square">
            <a:spAutoFit/>
          </a:bodyPr>
          <a:lstStyle/>
          <a:p>
            <a:r>
              <a:rPr lang="zh-CN" altLang="zh-CN" b="1" dirty="0">
                <a:solidFill>
                  <a:srgbClr val="FF0000"/>
                </a:solidFill>
              </a:rPr>
              <a:t>始</a:t>
            </a:r>
            <a:r>
              <a:rPr lang="en-US" altLang="zh-CN" b="1" dirty="0">
                <a:solidFill>
                  <a:srgbClr val="FF0000"/>
                </a:solidFill>
              </a:rPr>
              <a:t>     </a:t>
            </a:r>
            <a:r>
              <a:rPr lang="zh-CN" altLang="zh-CN" b="1" dirty="0">
                <a:solidFill>
                  <a:srgbClr val="FF0000"/>
                </a:solidFill>
              </a:rPr>
              <a:t>于</a:t>
            </a:r>
            <a:r>
              <a:rPr lang="en-US" altLang="zh-CN" b="1" dirty="0">
                <a:solidFill>
                  <a:srgbClr val="FF0000"/>
                </a:solidFill>
              </a:rPr>
              <a:t>     </a:t>
            </a:r>
            <a:r>
              <a:rPr lang="zh-CN" altLang="zh-CN" b="1" dirty="0">
                <a:solidFill>
                  <a:srgbClr val="FF0000"/>
                </a:solidFill>
              </a:rPr>
              <a:t>清朝康熙年间</a:t>
            </a:r>
          </a:p>
          <a:p>
            <a:r>
              <a:rPr lang="en-US" altLang="zh-CN" sz="1200" dirty="0">
                <a:latin typeface="微软雅黑" panose="020B0503020204020204" pitchFamily="34" charset="-122"/>
                <a:ea typeface="微软雅黑" panose="020B0503020204020204" pitchFamily="34" charset="-122"/>
              </a:rPr>
              <a:t>1926</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季德</a:t>
            </a:r>
            <a:r>
              <a:rPr lang="zh-CN" altLang="zh-CN" sz="1200" dirty="0">
                <a:latin typeface="微软雅黑" panose="020B0503020204020204" pitchFamily="34" charset="-122"/>
                <a:ea typeface="微软雅黑" panose="020B0503020204020204" pitchFamily="34" charset="-122"/>
              </a:rPr>
              <a:t>胜成功根据祖传秘方“季氏蛇药”优选研制成功“季德胜蛇药片”</a:t>
            </a:r>
          </a:p>
          <a:p>
            <a:r>
              <a:rPr lang="en-US" altLang="zh-CN" sz="1200" b="1" dirty="0">
                <a:solidFill>
                  <a:srgbClr val="FF0000"/>
                </a:solidFill>
                <a:latin typeface="微软雅黑" panose="020B0503020204020204" pitchFamily="34" charset="-122"/>
                <a:ea typeface="微软雅黑" panose="020B0503020204020204" pitchFamily="34" charset="-122"/>
              </a:rPr>
              <a:t>1956</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季德胜先生将“季德胜蛇药片”秘方献给南通制药厂</a:t>
            </a:r>
          </a:p>
          <a:p>
            <a:r>
              <a:rPr lang="en-US" altLang="zh-CN" sz="1200" dirty="0">
                <a:latin typeface="微软雅黑" panose="020B0503020204020204" pitchFamily="34" charset="-122"/>
                <a:ea typeface="微软雅黑" panose="020B0503020204020204" pitchFamily="34" charset="-122"/>
              </a:rPr>
              <a:t>1958</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南通</a:t>
            </a:r>
            <a:r>
              <a:rPr lang="zh-CN" altLang="zh-CN" sz="1200" dirty="0">
                <a:latin typeface="微软雅黑" panose="020B0503020204020204" pitchFamily="34" charset="-122"/>
                <a:ea typeface="微软雅黑" panose="020B0503020204020204" pitchFamily="34" charset="-122"/>
              </a:rPr>
              <a:t>市蛇药科研小组成立，南通制药厂剂型改革，南通市第三人民医院（原中医院）临床验证，南通医学院药理研究和蛇毒的毒理分析</a:t>
            </a:r>
          </a:p>
          <a:p>
            <a:r>
              <a:rPr lang="en-US" altLang="zh-CN" sz="1200" b="1" dirty="0">
                <a:solidFill>
                  <a:srgbClr val="FF0000"/>
                </a:solidFill>
                <a:latin typeface="微软雅黑" panose="020B0503020204020204" pitchFamily="34" charset="-122"/>
                <a:ea typeface="微软雅黑" panose="020B0503020204020204" pitchFamily="34" charset="-122"/>
              </a:rPr>
              <a:t>1958</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季德胜蛇药片列为国家科委重大科研成果。季德胜获卫生部“医药卫生技术革命先锋”被聘为中国医学科学院特约研究员</a:t>
            </a:r>
          </a:p>
          <a:p>
            <a:r>
              <a:rPr lang="en-US" altLang="zh-CN" sz="1200" dirty="0">
                <a:latin typeface="微软雅黑" panose="020B0503020204020204" pitchFamily="34" charset="-122"/>
                <a:ea typeface="微软雅黑" panose="020B0503020204020204" pitchFamily="34" charset="-122"/>
              </a:rPr>
              <a:t>1965</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国家科学技术委员会</a:t>
            </a:r>
            <a:r>
              <a:rPr lang="zh-CN" altLang="zh-CN" sz="1200" dirty="0">
                <a:latin typeface="微软雅黑" panose="020B0503020204020204" pitchFamily="34" charset="-122"/>
                <a:ea typeface="微软雅黑" panose="020B0503020204020204" pitchFamily="34" charset="-122"/>
              </a:rPr>
              <a:t>发布季德胜蛇药片科学技术研究报告</a:t>
            </a:r>
          </a:p>
          <a:p>
            <a:r>
              <a:rPr lang="en-US" altLang="zh-CN" sz="1200" dirty="0">
                <a:latin typeface="微软雅黑" panose="020B0503020204020204" pitchFamily="34" charset="-122"/>
                <a:ea typeface="微软雅黑" panose="020B0503020204020204" pitchFamily="34" charset="-122"/>
              </a:rPr>
              <a:t>1979</a:t>
            </a:r>
            <a:r>
              <a:rPr lang="zh-CN" altLang="zh-CN" sz="1200" dirty="0">
                <a:latin typeface="微软雅黑" panose="020B0503020204020204" pitchFamily="34" charset="-122"/>
                <a:ea typeface="微软雅黑" panose="020B0503020204020204" pitchFamily="34" charset="-122"/>
              </a:rPr>
              <a:t>年始</a:t>
            </a:r>
            <a:r>
              <a:rPr lang="en-US" altLang="zh-CN" sz="1200" dirty="0">
                <a:latin typeface="微软雅黑" panose="020B0503020204020204" pitchFamily="34" charset="-122"/>
                <a:ea typeface="微软雅黑" panose="020B0503020204020204" pitchFamily="34" charset="-122"/>
              </a:rPr>
              <a:t>  </a:t>
            </a:r>
            <a:r>
              <a:rPr lang="zh-CN" altLang="zh-CN" sz="1200" dirty="0">
                <a:latin typeface="微软雅黑" panose="020B0503020204020204" pitchFamily="34" charset="-122"/>
                <a:ea typeface="微软雅黑" panose="020B0503020204020204" pitchFamily="34" charset="-122"/>
              </a:rPr>
              <a:t>屡次被评为江苏省著名商标，此后屡获南通市知名商标、南通市名牌产品及江苏省名牌产品称号</a:t>
            </a:r>
          </a:p>
          <a:p>
            <a:r>
              <a:rPr lang="en-US" altLang="zh-CN" sz="1200" dirty="0">
                <a:latin typeface="微软雅黑" panose="020B0503020204020204" pitchFamily="34" charset="-122"/>
                <a:ea typeface="微软雅黑" panose="020B0503020204020204" pitchFamily="34" charset="-122"/>
              </a:rPr>
              <a:t>1980</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被评为</a:t>
            </a:r>
            <a:r>
              <a:rPr lang="zh-CN" altLang="zh-CN" sz="1200" dirty="0">
                <a:latin typeface="微软雅黑" panose="020B0503020204020204" pitchFamily="34" charset="-122"/>
                <a:ea typeface="微软雅黑" panose="020B0503020204020204" pitchFamily="34" charset="-122"/>
              </a:rPr>
              <a:t>国家优质产品</a:t>
            </a:r>
          </a:p>
          <a:p>
            <a:r>
              <a:rPr lang="en-US" altLang="zh-CN" sz="1200" b="1" dirty="0">
                <a:solidFill>
                  <a:srgbClr val="FF0000"/>
                </a:solidFill>
                <a:latin typeface="微软雅黑" panose="020B0503020204020204" pitchFamily="34" charset="-122"/>
                <a:ea typeface="微软雅黑" panose="020B0503020204020204" pitchFamily="34" charset="-122"/>
              </a:rPr>
              <a:t>1982</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荣获国家质量银质奖</a:t>
            </a:r>
          </a:p>
          <a:p>
            <a:r>
              <a:rPr lang="en-US" altLang="zh-CN" sz="1200" b="1" dirty="0">
                <a:solidFill>
                  <a:srgbClr val="FF0000"/>
                </a:solidFill>
                <a:latin typeface="微软雅黑" panose="020B0503020204020204" pitchFamily="34" charset="-122"/>
                <a:ea typeface="微软雅黑" panose="020B0503020204020204" pitchFamily="34" charset="-122"/>
              </a:rPr>
              <a:t>1984</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被国家医药管理局列为医药系统第一批科学技术保密项目，密级为绝密</a:t>
            </a:r>
          </a:p>
          <a:p>
            <a:r>
              <a:rPr lang="en-US" altLang="zh-CN" sz="1200" dirty="0">
                <a:latin typeface="微软雅黑" panose="020B0503020204020204" pitchFamily="34" charset="-122"/>
                <a:ea typeface="微软雅黑" panose="020B0503020204020204" pitchFamily="34" charset="-122"/>
              </a:rPr>
              <a:t>1987</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季德</a:t>
            </a:r>
            <a:r>
              <a:rPr lang="zh-CN" altLang="zh-CN" sz="1200" dirty="0">
                <a:latin typeface="微软雅黑" panose="020B0503020204020204" pitchFamily="34" charset="-122"/>
                <a:ea typeface="微软雅黑" panose="020B0503020204020204" pitchFamily="34" charset="-122"/>
              </a:rPr>
              <a:t>胜生平事迹经卫生部编入《中国当代医学家荟萃》</a:t>
            </a:r>
          </a:p>
          <a:p>
            <a:r>
              <a:rPr lang="en-US" altLang="zh-CN" sz="1200" dirty="0">
                <a:latin typeface="微软雅黑" panose="020B0503020204020204" pitchFamily="34" charset="-122"/>
                <a:ea typeface="微软雅黑" panose="020B0503020204020204" pitchFamily="34" charset="-122"/>
              </a:rPr>
              <a:t>1988</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荣获</a:t>
            </a:r>
            <a:r>
              <a:rPr lang="zh-CN" altLang="zh-CN" sz="1200" dirty="0">
                <a:latin typeface="微软雅黑" panose="020B0503020204020204" pitchFamily="34" charset="-122"/>
                <a:ea typeface="微软雅黑" panose="020B0503020204020204" pitchFamily="34" charset="-122"/>
              </a:rPr>
              <a:t>全国首届“百病克星”大赛金奖</a:t>
            </a:r>
          </a:p>
          <a:p>
            <a:r>
              <a:rPr lang="en-US" altLang="zh-CN" sz="1200" dirty="0">
                <a:latin typeface="微软雅黑" panose="020B0503020204020204" pitchFamily="34" charset="-122"/>
                <a:ea typeface="微软雅黑" panose="020B0503020204020204" pitchFamily="34" charset="-122"/>
              </a:rPr>
              <a:t>1988</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a:latin typeface="微软雅黑" panose="020B0503020204020204" pitchFamily="34" charset="-122"/>
                <a:ea typeface="微软雅黑" panose="020B0503020204020204" pitchFamily="34" charset="-122"/>
              </a:rPr>
              <a:t>全国首届中成药健康杯评选中荣获金杯奖</a:t>
            </a:r>
          </a:p>
          <a:p>
            <a:r>
              <a:rPr lang="en-US" altLang="zh-CN" sz="1200" dirty="0">
                <a:latin typeface="微软雅黑" panose="020B0503020204020204" pitchFamily="34" charset="-122"/>
                <a:ea typeface="微软雅黑" panose="020B0503020204020204" pitchFamily="34" charset="-122"/>
              </a:rPr>
              <a:t>1990</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荣获</a:t>
            </a:r>
            <a:r>
              <a:rPr lang="zh-CN" altLang="zh-CN" sz="1200" dirty="0">
                <a:latin typeface="微软雅黑" panose="020B0503020204020204" pitchFamily="34" charset="-122"/>
                <a:ea typeface="微软雅黑" panose="020B0503020204020204" pitchFamily="34" charset="-122"/>
              </a:rPr>
              <a:t>首届中国中医药文化博览会《神农杯》金奖</a:t>
            </a:r>
          </a:p>
          <a:p>
            <a:r>
              <a:rPr lang="en-US" altLang="zh-CN" sz="1200" dirty="0">
                <a:latin typeface="微软雅黑" panose="020B0503020204020204" pitchFamily="34" charset="-122"/>
                <a:ea typeface="微软雅黑" panose="020B0503020204020204" pitchFamily="34" charset="-122"/>
              </a:rPr>
              <a:t>1991</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a:latin typeface="微软雅黑" panose="020B0503020204020204" pitchFamily="34" charset="-122"/>
                <a:ea typeface="微软雅黑" panose="020B0503020204020204" pitchFamily="34" charset="-122"/>
              </a:rPr>
              <a:t>获得国际传统医药大会奖励</a:t>
            </a:r>
          </a:p>
          <a:p>
            <a:r>
              <a:rPr lang="en-US" altLang="zh-CN" sz="1200" dirty="0">
                <a:latin typeface="微软雅黑" panose="020B0503020204020204" pitchFamily="34" charset="-122"/>
                <a:ea typeface="微软雅黑" panose="020B0503020204020204" pitchFamily="34" charset="-122"/>
              </a:rPr>
              <a:t>1995</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a:latin typeface="微软雅黑" panose="020B0503020204020204" pitchFamily="34" charset="-122"/>
                <a:ea typeface="微软雅黑" panose="020B0503020204020204" pitchFamily="34" charset="-122"/>
              </a:rPr>
              <a:t>被评为全国中医医院急诊科（室）必备中成药</a:t>
            </a:r>
          </a:p>
          <a:p>
            <a:r>
              <a:rPr lang="en-US" altLang="zh-CN" sz="1200" b="1" dirty="0">
                <a:solidFill>
                  <a:srgbClr val="FF0000"/>
                </a:solidFill>
                <a:latin typeface="微软雅黑" panose="020B0503020204020204" pitchFamily="34" charset="-122"/>
                <a:ea typeface="微软雅黑" panose="020B0503020204020204" pitchFamily="34" charset="-122"/>
              </a:rPr>
              <a:t>2007</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取得中国人民解放军总后勤部卫生部军队特需药品批件</a:t>
            </a:r>
          </a:p>
          <a:p>
            <a:r>
              <a:rPr lang="en-US" altLang="zh-CN" sz="1200" dirty="0">
                <a:latin typeface="微软雅黑" panose="020B0503020204020204" pitchFamily="34" charset="-122"/>
                <a:ea typeface="微软雅黑" panose="020B0503020204020204" pitchFamily="34" charset="-122"/>
              </a:rPr>
              <a:t>2009</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被</a:t>
            </a:r>
            <a:r>
              <a:rPr lang="zh-CN" altLang="zh-CN" sz="1200" dirty="0">
                <a:latin typeface="微软雅黑" panose="020B0503020204020204" pitchFamily="34" charset="-122"/>
                <a:ea typeface="微软雅黑" panose="020B0503020204020204" pitchFamily="34" charset="-122"/>
              </a:rPr>
              <a:t>列入江苏省级非物质文化遗产名录</a:t>
            </a:r>
          </a:p>
          <a:p>
            <a:r>
              <a:rPr lang="en-US" altLang="zh-CN" sz="1200" dirty="0">
                <a:latin typeface="微软雅黑" panose="020B0503020204020204" pitchFamily="34" charset="-122"/>
                <a:ea typeface="微软雅黑" panose="020B0503020204020204" pitchFamily="34" charset="-122"/>
              </a:rPr>
              <a:t>2010</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荣获</a:t>
            </a:r>
            <a:r>
              <a:rPr lang="zh-CN" altLang="zh-CN" sz="1200" dirty="0">
                <a:latin typeface="微软雅黑" panose="020B0503020204020204" pitchFamily="34" charset="-122"/>
                <a:ea typeface="微软雅黑" panose="020B0503020204020204" pitchFamily="34" charset="-122"/>
              </a:rPr>
              <a:t>首届中国非物质文化遗产博览会银奖</a:t>
            </a:r>
          </a:p>
          <a:p>
            <a:r>
              <a:rPr lang="en-US" altLang="zh-CN" sz="1200" b="1" dirty="0">
                <a:solidFill>
                  <a:srgbClr val="FF0000"/>
                </a:solidFill>
                <a:latin typeface="微软雅黑" panose="020B0503020204020204" pitchFamily="34" charset="-122"/>
                <a:ea typeface="微软雅黑" panose="020B0503020204020204" pitchFamily="34" charset="-122"/>
              </a:rPr>
              <a:t>2011</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被列入第三批国家非物质文化遗产名录</a:t>
            </a:r>
          </a:p>
          <a:p>
            <a:r>
              <a:rPr lang="en-US" altLang="zh-CN" sz="1200" dirty="0">
                <a:latin typeface="微软雅黑" panose="020B0503020204020204" pitchFamily="34" charset="-122"/>
                <a:ea typeface="微软雅黑" panose="020B0503020204020204" pitchFamily="34" charset="-122"/>
              </a:rPr>
              <a:t>2015</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a:latin typeface="微软雅黑" panose="020B0503020204020204" pitchFamily="34" charset="-122"/>
                <a:ea typeface="微软雅黑" panose="020B0503020204020204" pitchFamily="34" charset="-122"/>
              </a:rPr>
              <a:t>中央电视台《筑梦中国》拍摄季德胜蛇药片</a:t>
            </a:r>
          </a:p>
          <a:p>
            <a:r>
              <a:rPr lang="en-US" altLang="zh-CN" sz="1200" b="1" dirty="0">
                <a:solidFill>
                  <a:srgbClr val="FF0000"/>
                </a:solidFill>
                <a:latin typeface="微软雅黑" panose="020B0503020204020204" pitchFamily="34" charset="-122"/>
                <a:ea typeface="微软雅黑" panose="020B0503020204020204" pitchFamily="34" charset="-122"/>
              </a:rPr>
              <a:t>2015</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被列入《中医临床诊疗指南释义》皮肤病分册</a:t>
            </a:r>
          </a:p>
          <a:p>
            <a:r>
              <a:rPr lang="en-US" altLang="zh-CN" sz="1200" b="1" dirty="0">
                <a:solidFill>
                  <a:srgbClr val="FF0000"/>
                </a:solidFill>
                <a:latin typeface="微软雅黑" panose="020B0503020204020204" pitchFamily="34" charset="-122"/>
                <a:ea typeface="微软雅黑" panose="020B0503020204020204" pitchFamily="34" charset="-122"/>
              </a:rPr>
              <a:t>2015</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被列入《中医临床诊疗指南释义》儿科疾病分册</a:t>
            </a:r>
          </a:p>
          <a:p>
            <a:r>
              <a:rPr lang="en-US" altLang="zh-CN" sz="1200" dirty="0">
                <a:latin typeface="微软雅黑" panose="020B0503020204020204" pitchFamily="34" charset="-122"/>
                <a:ea typeface="微软雅黑" panose="020B0503020204020204" pitchFamily="34" charset="-122"/>
              </a:rPr>
              <a:t>2016</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获</a:t>
            </a:r>
            <a:r>
              <a:rPr lang="zh-CN" altLang="zh-CN" sz="1200" dirty="0">
                <a:latin typeface="微软雅黑" panose="020B0503020204020204" pitchFamily="34" charset="-122"/>
                <a:ea typeface="微软雅黑" panose="020B0503020204020204" pitchFamily="34" charset="-122"/>
              </a:rPr>
              <a:t>《健康报》第</a:t>
            </a:r>
            <a:r>
              <a:rPr lang="en-US" altLang="zh-CN" sz="1200" dirty="0">
                <a:latin typeface="微软雅黑" panose="020B0503020204020204" pitchFamily="34" charset="-122"/>
                <a:ea typeface="微软雅黑" panose="020B0503020204020204" pitchFamily="34" charset="-122"/>
              </a:rPr>
              <a:t>12</a:t>
            </a:r>
            <a:r>
              <a:rPr lang="zh-CN" altLang="zh-CN" sz="1200" dirty="0">
                <a:latin typeface="微软雅黑" panose="020B0503020204020204" pitchFamily="34" charset="-122"/>
                <a:ea typeface="微软雅黑" panose="020B0503020204020204" pitchFamily="34" charset="-122"/>
              </a:rPr>
              <a:t>届百姓安全合理用药与促进活动“医药创新奖”</a:t>
            </a:r>
          </a:p>
          <a:p>
            <a:r>
              <a:rPr lang="en-US" altLang="zh-CN" sz="1200" b="1" dirty="0">
                <a:solidFill>
                  <a:srgbClr val="FF0000"/>
                </a:solidFill>
                <a:latin typeface="微软雅黑" panose="020B0503020204020204" pitchFamily="34" charset="-122"/>
                <a:ea typeface="微软雅黑" panose="020B0503020204020204" pitchFamily="34" charset="-122"/>
              </a:rPr>
              <a:t>2016</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被列为《毒蛇咬伤中医诊疗方案》专家共识首选中成药</a:t>
            </a:r>
          </a:p>
          <a:p>
            <a:r>
              <a:rPr lang="en-US" altLang="zh-CN" sz="1200" b="1" dirty="0">
                <a:solidFill>
                  <a:srgbClr val="FF0000"/>
                </a:solidFill>
                <a:latin typeface="微软雅黑" panose="020B0503020204020204" pitchFamily="34" charset="-122"/>
                <a:ea typeface="微软雅黑" panose="020B0503020204020204" pitchFamily="34" charset="-122"/>
              </a:rPr>
              <a:t>2017</a:t>
            </a:r>
            <a:r>
              <a:rPr lang="zh-CN" altLang="zh-CN" sz="1200" b="1" dirty="0">
                <a:solidFill>
                  <a:srgbClr val="FF0000"/>
                </a:solidFill>
                <a:latin typeface="微软雅黑" panose="020B0503020204020204" pitchFamily="34" charset="-122"/>
                <a:ea typeface="微软雅黑" panose="020B0503020204020204" pitchFamily="34" charset="-122"/>
              </a:rPr>
              <a:t>年</a:t>
            </a:r>
            <a:r>
              <a:rPr lang="en-US" altLang="zh-CN" sz="1200" b="1" dirty="0">
                <a:solidFill>
                  <a:srgbClr val="FF0000"/>
                </a:solidFill>
                <a:latin typeface="微软雅黑" panose="020B0503020204020204" pitchFamily="34" charset="-122"/>
                <a:ea typeface="微软雅黑" panose="020B0503020204020204" pitchFamily="34" charset="-122"/>
              </a:rPr>
              <a:t>    </a:t>
            </a:r>
            <a:r>
              <a:rPr lang="zh-CN" altLang="zh-CN" sz="1200" b="1" dirty="0">
                <a:solidFill>
                  <a:srgbClr val="FF0000"/>
                </a:solidFill>
                <a:latin typeface="微软雅黑" panose="020B0503020204020204" pitchFamily="34" charset="-122"/>
                <a:ea typeface="微软雅黑" panose="020B0503020204020204" pitchFamily="34" charset="-122"/>
              </a:rPr>
              <a:t>季德胜蛇药片在防治中风及中风后遗病症中应用申报国家专利</a:t>
            </a:r>
          </a:p>
          <a:p>
            <a:r>
              <a:rPr lang="en-US" altLang="zh-CN" sz="1200" dirty="0">
                <a:latin typeface="微软雅黑" panose="020B0503020204020204" pitchFamily="34" charset="-122"/>
                <a:ea typeface="微软雅黑" panose="020B0503020204020204" pitchFamily="34" charset="-122"/>
              </a:rPr>
              <a:t>2017</a:t>
            </a:r>
            <a:r>
              <a:rPr lang="zh-CN" altLang="zh-CN"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a:latin typeface="微软雅黑" panose="020B0503020204020204" pitchFamily="34" charset="-122"/>
                <a:ea typeface="微软雅黑" panose="020B0503020204020204" pitchFamily="34" charset="-122"/>
              </a:rPr>
              <a:t>季德胜传奇经历列入江苏中小学地方课程教材《江海文化》</a:t>
            </a:r>
          </a:p>
        </p:txBody>
      </p:sp>
    </p:spTree>
    <p:extLst>
      <p:ext uri="{BB962C8B-B14F-4D97-AF65-F5344CB8AC3E}">
        <p14:creationId xmlns:p14="http://schemas.microsoft.com/office/powerpoint/2010/main" xmlns="" val="274369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006600"/>
                </a:solidFill>
                <a:latin typeface="微软雅黑" panose="020B0503020204020204" pitchFamily="34" charset="-122"/>
                <a:ea typeface="微软雅黑" panose="020B0503020204020204" pitchFamily="34" charset="-122"/>
              </a:rPr>
              <a:t>             </a:t>
            </a:r>
            <a:r>
              <a:rPr lang="en-US" altLang="zh-CN" b="1" dirty="0" smtClean="0">
                <a:solidFill>
                  <a:srgbClr val="1F6325"/>
                </a:solidFill>
                <a:latin typeface="华文新魏" panose="02010800040101010101" pitchFamily="2" charset="-122"/>
                <a:ea typeface="华文新魏" panose="02010800040101010101" pitchFamily="2" charset="-122"/>
              </a:rPr>
              <a:t>1982</a:t>
            </a:r>
            <a:r>
              <a:rPr lang="zh-CN" altLang="en-US" b="1" dirty="0">
                <a:solidFill>
                  <a:srgbClr val="1F6325"/>
                </a:solidFill>
                <a:latin typeface="华文新魏" panose="02010800040101010101" pitchFamily="2" charset="-122"/>
                <a:ea typeface="华文新魏" panose="02010800040101010101" pitchFamily="2" charset="-122"/>
              </a:rPr>
              <a:t>年获“国家银质奖”</a:t>
            </a:r>
            <a:r>
              <a:rPr lang="zh-CN" altLang="en-US" b="1" dirty="0">
                <a:solidFill>
                  <a:srgbClr val="1F6325"/>
                </a:solidFill>
                <a:latin typeface="微软雅黑" panose="020B0503020204020204" pitchFamily="34" charset="-122"/>
                <a:ea typeface="微软雅黑" panose="020B0503020204020204" pitchFamily="34" charset="-122"/>
              </a:rPr>
              <a:t/>
            </a:r>
            <a:br>
              <a:rPr lang="zh-CN" altLang="en-US" b="1" dirty="0">
                <a:solidFill>
                  <a:srgbClr val="1F6325"/>
                </a:solidFill>
                <a:latin typeface="微软雅黑" panose="020B0503020204020204" pitchFamily="34" charset="-122"/>
                <a:ea typeface="微软雅黑" panose="020B0503020204020204" pitchFamily="34" charset="-122"/>
              </a:rPr>
            </a:br>
            <a:endParaRPr lang="zh-CN" altLang="en-US" dirty="0">
              <a:solidFill>
                <a:srgbClr val="1F6325"/>
              </a:solidFill>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3" cstate="print"/>
          <a:srcRect t="3130"/>
          <a:stretch>
            <a:fillRect/>
          </a:stretch>
        </p:blipFill>
        <p:spPr bwMode="auto">
          <a:xfrm>
            <a:off x="3276600" y="1278376"/>
            <a:ext cx="5508171" cy="4686860"/>
          </a:xfrm>
          <a:prstGeom prst="rect">
            <a:avLst/>
          </a:prstGeom>
          <a:noFill/>
          <a:ln w="9525">
            <a:noFill/>
            <a:miter lim="800000"/>
            <a:headEnd/>
            <a:tailEnd/>
          </a:ln>
        </p:spPr>
      </p:pic>
    </p:spTree>
    <p:extLst>
      <p:ext uri="{BB962C8B-B14F-4D97-AF65-F5344CB8AC3E}">
        <p14:creationId xmlns:p14="http://schemas.microsoft.com/office/powerpoint/2010/main" xmlns="" val="1787170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006600"/>
                </a:solidFill>
                <a:latin typeface="华文新魏" panose="02010800040101010101" pitchFamily="2" charset="-122"/>
                <a:ea typeface="华文新魏" panose="02010800040101010101" pitchFamily="2" charset="-122"/>
              </a:rPr>
              <a:t>             </a:t>
            </a:r>
            <a:r>
              <a:rPr lang="en-US" altLang="zh-CN" b="1" dirty="0" smtClean="0">
                <a:solidFill>
                  <a:srgbClr val="1F6325"/>
                </a:solidFill>
                <a:latin typeface="华文新魏" panose="02010800040101010101" pitchFamily="2" charset="-122"/>
                <a:ea typeface="华文新魏" panose="02010800040101010101" pitchFamily="2" charset="-122"/>
              </a:rPr>
              <a:t>1984</a:t>
            </a:r>
            <a:r>
              <a:rPr lang="zh-CN" altLang="en-US" b="1" dirty="0">
                <a:solidFill>
                  <a:srgbClr val="1F6325"/>
                </a:solidFill>
                <a:latin typeface="华文新魏" panose="02010800040101010101" pitchFamily="2" charset="-122"/>
                <a:ea typeface="华文新魏" panose="02010800040101010101" pitchFamily="2" charset="-122"/>
              </a:rPr>
              <a:t>年被列为绝密保密项目</a:t>
            </a:r>
            <a:r>
              <a:rPr lang="en-US" altLang="zh-CN" b="1" dirty="0">
                <a:solidFill>
                  <a:srgbClr val="1F6325"/>
                </a:solidFill>
                <a:latin typeface="华文新魏" panose="02010800040101010101" pitchFamily="2" charset="-122"/>
                <a:ea typeface="华文新魏" panose="02010800040101010101" pitchFamily="2" charset="-122"/>
              </a:rPr>
              <a:t/>
            </a:r>
            <a:br>
              <a:rPr lang="en-US" altLang="zh-CN" b="1" dirty="0">
                <a:solidFill>
                  <a:srgbClr val="1F6325"/>
                </a:solidFill>
                <a:latin typeface="华文新魏" panose="02010800040101010101" pitchFamily="2" charset="-122"/>
                <a:ea typeface="华文新魏" panose="02010800040101010101" pitchFamily="2" charset="-122"/>
              </a:rPr>
            </a:br>
            <a:endParaRPr lang="zh-CN" altLang="en-US" dirty="0">
              <a:solidFill>
                <a:srgbClr val="1F6325"/>
              </a:solidFill>
              <a:latin typeface="华文新魏" panose="02010800040101010101" pitchFamily="2" charset="-122"/>
              <a:ea typeface="华文新魏" panose="02010800040101010101" pitchFamily="2" charset="-122"/>
            </a:endParaRPr>
          </a:p>
        </p:txBody>
      </p:sp>
      <p:pic>
        <p:nvPicPr>
          <p:cNvPr id="4" name="Picture 2" descr="F:\2015起工作\南通医药博物馆\季德胜蛇药片\学术价值\1984.10.jpg"/>
          <p:cNvPicPr>
            <a:picLocks noChangeAspect="1" noChangeArrowheads="1"/>
          </p:cNvPicPr>
          <p:nvPr/>
        </p:nvPicPr>
        <p:blipFill>
          <a:blip r:embed="rId3" cstate="print"/>
          <a:srcRect/>
          <a:stretch>
            <a:fillRect/>
          </a:stretch>
        </p:blipFill>
        <p:spPr bwMode="auto">
          <a:xfrm>
            <a:off x="3233056" y="1143000"/>
            <a:ext cx="5127171" cy="4974771"/>
          </a:xfrm>
          <a:prstGeom prst="rect">
            <a:avLst/>
          </a:prstGeom>
          <a:noFill/>
          <a:ln w="9525">
            <a:noFill/>
            <a:miter lim="800000"/>
            <a:headEnd/>
            <a:tailEnd/>
          </a:ln>
        </p:spPr>
      </p:pic>
    </p:spTree>
    <p:extLst>
      <p:ext uri="{BB962C8B-B14F-4D97-AF65-F5344CB8AC3E}">
        <p14:creationId xmlns:p14="http://schemas.microsoft.com/office/powerpoint/2010/main" xmlns="" val="4271414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6">
                    <a:lumMod val="50000"/>
                  </a:schemeClr>
                </a:solidFill>
                <a:latin typeface="华文新魏" panose="02010800040101010101" pitchFamily="2" charset="-122"/>
                <a:ea typeface="华文新魏" panose="02010800040101010101" pitchFamily="2" charset="-122"/>
              </a:rPr>
              <a:t>           </a:t>
            </a:r>
            <a:r>
              <a:rPr lang="en-US" altLang="zh-CN" b="1" dirty="0" smtClean="0">
                <a:solidFill>
                  <a:srgbClr val="1F6325"/>
                </a:solidFill>
                <a:latin typeface="华文新魏" panose="02010800040101010101" pitchFamily="2" charset="-122"/>
                <a:ea typeface="华文新魏" panose="02010800040101010101" pitchFamily="2" charset="-122"/>
              </a:rPr>
              <a:t>2007</a:t>
            </a:r>
            <a:r>
              <a:rPr lang="zh-CN" altLang="en-US" b="1" dirty="0">
                <a:solidFill>
                  <a:srgbClr val="1F6325"/>
                </a:solidFill>
                <a:latin typeface="华文新魏" panose="02010800040101010101" pitchFamily="2" charset="-122"/>
                <a:ea typeface="华文新魏" panose="02010800040101010101" pitchFamily="2" charset="-122"/>
              </a:rPr>
              <a:t>年取得军队特需药品批件</a:t>
            </a:r>
            <a:r>
              <a:rPr lang="en-US" altLang="zh-CN" b="1" dirty="0">
                <a:solidFill>
                  <a:srgbClr val="1F6325"/>
                </a:solidFill>
                <a:latin typeface="华文新魏" panose="02010800040101010101" pitchFamily="2" charset="-122"/>
                <a:ea typeface="华文新魏" panose="02010800040101010101" pitchFamily="2" charset="-122"/>
              </a:rPr>
              <a:t/>
            </a:r>
            <a:br>
              <a:rPr lang="en-US" altLang="zh-CN" b="1" dirty="0">
                <a:solidFill>
                  <a:srgbClr val="1F6325"/>
                </a:solidFill>
                <a:latin typeface="华文新魏" panose="02010800040101010101" pitchFamily="2" charset="-122"/>
                <a:ea typeface="华文新魏" panose="02010800040101010101" pitchFamily="2" charset="-122"/>
              </a:rPr>
            </a:br>
            <a:endParaRPr lang="zh-CN" altLang="en-US" dirty="0">
              <a:solidFill>
                <a:srgbClr val="1F6325"/>
              </a:solidFill>
              <a:latin typeface="华文新魏" panose="02010800040101010101" pitchFamily="2" charset="-122"/>
              <a:ea typeface="华文新魏" panose="02010800040101010101" pitchFamily="2" charset="-122"/>
            </a:endParaRPr>
          </a:p>
        </p:txBody>
      </p:sp>
      <p:pic>
        <p:nvPicPr>
          <p:cNvPr id="4" name="Picture 2" descr="F:\2015起工作\南通医药博物馆\季德胜蛇药片\临床用途\军队.jpg"/>
          <p:cNvPicPr>
            <a:picLocks noChangeAspect="1" noChangeArrowheads="1"/>
          </p:cNvPicPr>
          <p:nvPr/>
        </p:nvPicPr>
        <p:blipFill>
          <a:blip r:embed="rId3" cstate="print"/>
          <a:srcRect t="6250" r="3700" b="5208"/>
          <a:stretch>
            <a:fillRect/>
          </a:stretch>
        </p:blipFill>
        <p:spPr bwMode="auto">
          <a:xfrm>
            <a:off x="1426028" y="1048004"/>
            <a:ext cx="4373336" cy="558957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402501" y="3055153"/>
            <a:ext cx="4348162" cy="2786063"/>
          </a:xfrm>
          <a:prstGeom prst="rect">
            <a:avLst/>
          </a:prstGeom>
          <a:noFill/>
          <a:ln w="9525">
            <a:noFill/>
            <a:miter lim="800000"/>
            <a:headEnd/>
            <a:tailEnd/>
          </a:ln>
        </p:spPr>
      </p:pic>
    </p:spTree>
    <p:extLst>
      <p:ext uri="{BB962C8B-B14F-4D97-AF65-F5344CB8AC3E}">
        <p14:creationId xmlns:p14="http://schemas.microsoft.com/office/powerpoint/2010/main" xmlns="" val="375319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5542" y="223610"/>
            <a:ext cx="10515600" cy="1325563"/>
          </a:xfrm>
        </p:spPr>
        <p:txBody>
          <a:bodyPr>
            <a:normAutofit/>
          </a:bodyPr>
          <a:lstStyle/>
          <a:p>
            <a:pPr algn="ctr"/>
            <a:r>
              <a:rPr lang="zh-CN" altLang="en-US" sz="6000" dirty="0" smtClean="0">
                <a:latin typeface="华文新魏" panose="02010800040101010101" pitchFamily="2" charset="-122"/>
                <a:ea typeface="华文新魏" panose="02010800040101010101" pitchFamily="2" charset="-122"/>
              </a:rPr>
              <a:t>目   录</a:t>
            </a:r>
            <a:endParaRPr lang="zh-CN" altLang="en-US" sz="6000" dirty="0">
              <a:latin typeface="华文新魏" panose="02010800040101010101" pitchFamily="2" charset="-122"/>
              <a:ea typeface="华文新魏" panose="02010800040101010101" pitchFamily="2" charset="-122"/>
            </a:endParaRPr>
          </a:p>
        </p:txBody>
      </p:sp>
      <p:sp>
        <p:nvSpPr>
          <p:cNvPr id="5" name="文本框 4"/>
          <p:cNvSpPr txBox="1"/>
          <p:nvPr/>
        </p:nvSpPr>
        <p:spPr>
          <a:xfrm>
            <a:off x="368582" y="2564922"/>
            <a:ext cx="2547571" cy="646331"/>
          </a:xfrm>
          <a:prstGeom prst="rect">
            <a:avLst/>
          </a:prstGeom>
          <a:noFill/>
        </p:spPr>
        <p:txBody>
          <a:bodyPr wrap="square" rtlCol="0">
            <a:spAutoFit/>
          </a:bodyPr>
          <a:lstStyle/>
          <a:p>
            <a:endParaRPr lang="en-US" altLang="zh-CN" b="1" dirty="0">
              <a:latin typeface="微软雅黑" panose="020B0503020204020204" pitchFamily="34" charset="-122"/>
              <a:ea typeface="微软雅黑" panose="020B0503020204020204" pitchFamily="34" charset="-122"/>
            </a:endParaRPr>
          </a:p>
          <a:p>
            <a:endParaRPr lang="zh-CN" altLang="en-US" dirty="0"/>
          </a:p>
        </p:txBody>
      </p:sp>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6783" y="1549173"/>
            <a:ext cx="6709110" cy="4376404"/>
          </a:xfrm>
          <a:prstGeom prst="rect">
            <a:avLst/>
          </a:prstGeom>
        </p:spPr>
      </p:pic>
      <p:sp>
        <p:nvSpPr>
          <p:cNvPr id="11" name="文本框 10"/>
          <p:cNvSpPr txBox="1"/>
          <p:nvPr/>
        </p:nvSpPr>
        <p:spPr>
          <a:xfrm>
            <a:off x="9982765" y="2306214"/>
            <a:ext cx="2904616" cy="923330"/>
          </a:xfrm>
          <a:prstGeom prst="rect">
            <a:avLst/>
          </a:prstGeom>
          <a:noFill/>
        </p:spPr>
        <p:txBody>
          <a:bodyPr wrap="square" rtlCol="0">
            <a:spAutoFit/>
          </a:bodyPr>
          <a:lstStyle/>
          <a:p>
            <a:endParaRPr lang="en-US" altLang="zh-CN" b="1"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838717" y="2541567"/>
            <a:ext cx="201789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（一）概       论</a:t>
            </a:r>
            <a:endParaRPr lang="zh-CN" altLang="en-US"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705568" y="3331793"/>
            <a:ext cx="2357774"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（二）季德胜蛇药片</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612336" y="4181592"/>
            <a:ext cx="286748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（三）如何预防痛风发作</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10537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9971" y="223610"/>
            <a:ext cx="10515600" cy="1325563"/>
          </a:xfrm>
        </p:spPr>
        <p:txBody>
          <a:bodyPr/>
          <a:lstStyle/>
          <a:p>
            <a:r>
              <a:rPr lang="en-US" altLang="zh-CN" b="1" dirty="0" smtClean="0">
                <a:solidFill>
                  <a:schemeClr val="accent6">
                    <a:lumMod val="50000"/>
                  </a:schemeClr>
                </a:solidFill>
                <a:latin typeface="华文新魏" panose="02010800040101010101" pitchFamily="2" charset="-122"/>
                <a:ea typeface="华文新魏" panose="02010800040101010101" pitchFamily="2" charset="-122"/>
              </a:rPr>
              <a:t>             </a:t>
            </a:r>
            <a:r>
              <a:rPr lang="en-US" altLang="zh-CN" b="1" dirty="0" smtClean="0">
                <a:solidFill>
                  <a:srgbClr val="1F6325"/>
                </a:solidFill>
                <a:latin typeface="华文新魏" panose="02010800040101010101" pitchFamily="2" charset="-122"/>
                <a:ea typeface="华文新魏" panose="02010800040101010101" pitchFamily="2" charset="-122"/>
              </a:rPr>
              <a:t>2011</a:t>
            </a:r>
            <a:r>
              <a:rPr lang="zh-CN" altLang="en-US" b="1" dirty="0">
                <a:solidFill>
                  <a:srgbClr val="1F6325"/>
                </a:solidFill>
                <a:latin typeface="华文新魏" panose="02010800040101010101" pitchFamily="2" charset="-122"/>
                <a:ea typeface="华文新魏" panose="02010800040101010101" pitchFamily="2" charset="-122"/>
              </a:rPr>
              <a:t>年被列为第三批国家非遗</a:t>
            </a:r>
            <a:r>
              <a:rPr lang="en-US" altLang="zh-CN" b="1" dirty="0">
                <a:solidFill>
                  <a:srgbClr val="1F6325"/>
                </a:solidFill>
                <a:latin typeface="华文新魏" panose="02010800040101010101" pitchFamily="2" charset="-122"/>
                <a:ea typeface="华文新魏" panose="02010800040101010101" pitchFamily="2" charset="-122"/>
              </a:rPr>
              <a:t/>
            </a:r>
            <a:br>
              <a:rPr lang="en-US" altLang="zh-CN" b="1" dirty="0">
                <a:solidFill>
                  <a:srgbClr val="1F6325"/>
                </a:solidFill>
                <a:latin typeface="华文新魏" panose="02010800040101010101" pitchFamily="2" charset="-122"/>
                <a:ea typeface="华文新魏" panose="02010800040101010101" pitchFamily="2" charset="-122"/>
              </a:rPr>
            </a:br>
            <a:endParaRPr lang="zh-CN" altLang="en-US" dirty="0">
              <a:solidFill>
                <a:srgbClr val="1F6325"/>
              </a:solidFill>
              <a:latin typeface="华文新魏" panose="02010800040101010101" pitchFamily="2" charset="-122"/>
              <a:ea typeface="华文新魏" panose="02010800040101010101" pitchFamily="2" charset="-122"/>
            </a:endParaRPr>
          </a:p>
        </p:txBody>
      </p:sp>
      <p:pic>
        <p:nvPicPr>
          <p:cNvPr id="4" name="Picture 2" descr="C:\Users\cyh\Desktop\季德胜推送\国家非遗.png"/>
          <p:cNvPicPr>
            <a:picLocks noChangeAspect="1" noChangeArrowheads="1"/>
          </p:cNvPicPr>
          <p:nvPr/>
        </p:nvPicPr>
        <p:blipFill>
          <a:blip r:embed="rId3" cstate="print"/>
          <a:srcRect/>
          <a:stretch>
            <a:fillRect/>
          </a:stretch>
        </p:blipFill>
        <p:spPr bwMode="auto">
          <a:xfrm>
            <a:off x="3722914" y="1027906"/>
            <a:ext cx="4789715" cy="5665850"/>
          </a:xfrm>
          <a:prstGeom prst="rect">
            <a:avLst/>
          </a:prstGeom>
          <a:noFill/>
          <a:ln w="9525">
            <a:noFill/>
            <a:miter lim="800000"/>
            <a:headEnd/>
            <a:tailEnd/>
          </a:ln>
        </p:spPr>
      </p:pic>
    </p:spTree>
    <p:extLst>
      <p:ext uri="{BB962C8B-B14F-4D97-AF65-F5344CB8AC3E}">
        <p14:creationId xmlns:p14="http://schemas.microsoft.com/office/powerpoint/2010/main" xmlns="" val="392262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0343" y="299811"/>
            <a:ext cx="10515600" cy="1325563"/>
          </a:xfrm>
        </p:spPr>
        <p:txBody>
          <a:bodyPr>
            <a:normAutofit fontScale="90000"/>
          </a:bodyPr>
          <a:lstStyle/>
          <a:p>
            <a:r>
              <a:rPr lang="en-US" altLang="zh-CN" sz="4000" b="1" dirty="0">
                <a:solidFill>
                  <a:srgbClr val="1F6325"/>
                </a:solidFill>
                <a:latin typeface="华文新魏" panose="02010800040101010101" pitchFamily="2" charset="-122"/>
                <a:ea typeface="华文新魏" panose="02010800040101010101" pitchFamily="2" charset="-122"/>
              </a:rPr>
              <a:t>2015</a:t>
            </a:r>
            <a:r>
              <a:rPr lang="zh-CN" altLang="en-US" sz="4000" b="1" dirty="0">
                <a:solidFill>
                  <a:srgbClr val="1F6325"/>
                </a:solidFill>
                <a:latin typeface="华文新魏" panose="02010800040101010101" pitchFamily="2" charset="-122"/>
                <a:ea typeface="华文新魏" panose="02010800040101010101" pitchFamily="2" charset="-122"/>
              </a:rPr>
              <a:t>被列入</a:t>
            </a:r>
            <a:r>
              <a:rPr lang="en-US" altLang="zh-CN" sz="4000" b="1" dirty="0">
                <a:solidFill>
                  <a:srgbClr val="1F6325"/>
                </a:solidFill>
                <a:latin typeface="华文新魏" panose="02010800040101010101" pitchFamily="2" charset="-122"/>
                <a:ea typeface="华文新魏" panose="02010800040101010101" pitchFamily="2" charset="-122"/>
              </a:rPr>
              <a:t>《</a:t>
            </a:r>
            <a:r>
              <a:rPr lang="zh-CN" altLang="en-US" sz="4000" b="1" dirty="0">
                <a:solidFill>
                  <a:srgbClr val="1F6325"/>
                </a:solidFill>
                <a:latin typeface="华文新魏" panose="02010800040101010101" pitchFamily="2" charset="-122"/>
                <a:ea typeface="华文新魏" panose="02010800040101010101" pitchFamily="2" charset="-122"/>
              </a:rPr>
              <a:t>中医临床诊疗指南释义</a:t>
            </a:r>
            <a:r>
              <a:rPr lang="en-US" altLang="zh-CN" sz="4000" b="1" dirty="0">
                <a:solidFill>
                  <a:srgbClr val="1F6325"/>
                </a:solidFill>
                <a:latin typeface="华文新魏" panose="02010800040101010101" pitchFamily="2" charset="-122"/>
                <a:ea typeface="华文新魏" panose="02010800040101010101" pitchFamily="2" charset="-122"/>
              </a:rPr>
              <a:t>》</a:t>
            </a:r>
            <a:r>
              <a:rPr lang="zh-CN" altLang="en-US" sz="4000" b="1" dirty="0">
                <a:solidFill>
                  <a:srgbClr val="1F6325"/>
                </a:solidFill>
                <a:latin typeface="华文新魏" panose="02010800040101010101" pitchFamily="2" charset="-122"/>
                <a:ea typeface="华文新魏" panose="02010800040101010101" pitchFamily="2" charset="-122"/>
              </a:rPr>
              <a:t>皮肤病分册</a:t>
            </a:r>
            <a:r>
              <a:rPr lang="en-US" altLang="zh-CN" b="1" dirty="0">
                <a:solidFill>
                  <a:schemeClr val="accent6">
                    <a:lumMod val="50000"/>
                  </a:schemeClr>
                </a:solidFill>
                <a:latin typeface="黑体" pitchFamily="49" charset="-122"/>
                <a:ea typeface="黑体" pitchFamily="49" charset="-122"/>
              </a:rPr>
              <a:t/>
            </a:r>
            <a:br>
              <a:rPr lang="en-US" altLang="zh-CN" b="1" dirty="0">
                <a:solidFill>
                  <a:schemeClr val="accent6">
                    <a:lumMod val="50000"/>
                  </a:schemeClr>
                </a:solidFill>
                <a:latin typeface="黑体" pitchFamily="49" charset="-122"/>
                <a:ea typeface="黑体" pitchFamily="49" charset="-122"/>
              </a:rPr>
            </a:br>
            <a:endParaRPr lang="zh-CN" altLang="en-US" dirty="0">
              <a:solidFill>
                <a:schemeClr val="accent6">
                  <a:lumMod val="50000"/>
                </a:schemeClr>
              </a:solidFill>
            </a:endParaRPr>
          </a:p>
        </p:txBody>
      </p:sp>
      <p:pic>
        <p:nvPicPr>
          <p:cNvPr id="4" name="Picture 3" descr="C:\Users\cyh\Desktop\81tcD3lmwjL.jpg"/>
          <p:cNvPicPr>
            <a:picLocks noChangeAspect="1" noChangeArrowheads="1"/>
          </p:cNvPicPr>
          <p:nvPr/>
        </p:nvPicPr>
        <p:blipFill>
          <a:blip r:embed="rId3" cstate="print"/>
          <a:srcRect/>
          <a:stretch>
            <a:fillRect/>
          </a:stretch>
        </p:blipFill>
        <p:spPr bwMode="auto">
          <a:xfrm>
            <a:off x="2533197" y="1302868"/>
            <a:ext cx="3536950" cy="48514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368143" y="1307630"/>
            <a:ext cx="3913187" cy="4846638"/>
          </a:xfrm>
          <a:prstGeom prst="rect">
            <a:avLst/>
          </a:prstGeom>
          <a:noFill/>
          <a:ln w="9525">
            <a:noFill/>
            <a:miter lim="800000"/>
            <a:headEnd/>
            <a:tailEnd/>
          </a:ln>
        </p:spPr>
      </p:pic>
    </p:spTree>
    <p:extLst>
      <p:ext uri="{BB962C8B-B14F-4D97-AF65-F5344CB8AC3E}">
        <p14:creationId xmlns:p14="http://schemas.microsoft.com/office/powerpoint/2010/main" xmlns="" val="319249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3885" y="233801"/>
            <a:ext cx="10798629" cy="1325563"/>
          </a:xfrm>
        </p:spPr>
        <p:txBody>
          <a:bodyPr>
            <a:noAutofit/>
          </a:bodyPr>
          <a:lstStyle/>
          <a:p>
            <a:r>
              <a:rPr lang="en-US" altLang="zh-CN" sz="3600" b="1" dirty="0">
                <a:solidFill>
                  <a:srgbClr val="1F6325"/>
                </a:solidFill>
                <a:latin typeface="华文新魏" panose="02010800040101010101" pitchFamily="2" charset="-122"/>
                <a:ea typeface="华文新魏" panose="02010800040101010101" pitchFamily="2" charset="-122"/>
              </a:rPr>
              <a:t>2015</a:t>
            </a:r>
            <a:r>
              <a:rPr lang="zh-CN" altLang="en-US" sz="3600" b="1" dirty="0">
                <a:solidFill>
                  <a:srgbClr val="1F6325"/>
                </a:solidFill>
                <a:latin typeface="华文新魏" panose="02010800040101010101" pitchFamily="2" charset="-122"/>
                <a:ea typeface="华文新魏" panose="02010800040101010101" pitchFamily="2" charset="-122"/>
              </a:rPr>
              <a:t>被列入</a:t>
            </a:r>
            <a:r>
              <a:rPr lang="en-US" altLang="zh-CN" sz="3600" b="1" dirty="0">
                <a:solidFill>
                  <a:srgbClr val="1F6325"/>
                </a:solidFill>
                <a:latin typeface="华文新魏" panose="02010800040101010101" pitchFamily="2" charset="-122"/>
                <a:ea typeface="华文新魏" panose="02010800040101010101" pitchFamily="2" charset="-122"/>
              </a:rPr>
              <a:t>《</a:t>
            </a:r>
            <a:r>
              <a:rPr lang="zh-CN" altLang="en-US" sz="3600" b="1" dirty="0">
                <a:solidFill>
                  <a:srgbClr val="1F6325"/>
                </a:solidFill>
                <a:latin typeface="华文新魏" panose="02010800040101010101" pitchFamily="2" charset="-122"/>
                <a:ea typeface="华文新魏" panose="02010800040101010101" pitchFamily="2" charset="-122"/>
              </a:rPr>
              <a:t>中医临床诊疗指南释义</a:t>
            </a:r>
            <a:r>
              <a:rPr lang="en-US" altLang="zh-CN" sz="3600" b="1" dirty="0">
                <a:solidFill>
                  <a:srgbClr val="1F6325"/>
                </a:solidFill>
                <a:latin typeface="华文新魏" panose="02010800040101010101" pitchFamily="2" charset="-122"/>
                <a:ea typeface="华文新魏" panose="02010800040101010101" pitchFamily="2" charset="-122"/>
              </a:rPr>
              <a:t>》</a:t>
            </a:r>
            <a:r>
              <a:rPr lang="zh-CN" altLang="en-US" sz="3600" b="1" dirty="0">
                <a:solidFill>
                  <a:srgbClr val="1F6325"/>
                </a:solidFill>
                <a:latin typeface="华文新魏" panose="02010800040101010101" pitchFamily="2" charset="-122"/>
                <a:ea typeface="华文新魏" panose="02010800040101010101" pitchFamily="2" charset="-122"/>
              </a:rPr>
              <a:t>儿科疾病分册</a:t>
            </a:r>
            <a:r>
              <a:rPr lang="en-US" altLang="zh-CN" sz="3600" b="1" dirty="0">
                <a:solidFill>
                  <a:srgbClr val="1F6325"/>
                </a:solidFill>
                <a:latin typeface="黑体" pitchFamily="49" charset="-122"/>
                <a:ea typeface="黑体" pitchFamily="49" charset="-122"/>
              </a:rPr>
              <a:t/>
            </a:r>
            <a:br>
              <a:rPr lang="en-US" altLang="zh-CN" sz="3600" b="1" dirty="0">
                <a:solidFill>
                  <a:srgbClr val="1F6325"/>
                </a:solidFill>
                <a:latin typeface="黑体" pitchFamily="49" charset="-122"/>
                <a:ea typeface="黑体" pitchFamily="49" charset="-122"/>
              </a:rPr>
            </a:br>
            <a:endParaRPr lang="zh-CN" altLang="en-US" sz="3600" dirty="0">
              <a:solidFill>
                <a:srgbClr val="1F6325"/>
              </a:solidFill>
            </a:endParaRPr>
          </a:p>
        </p:txBody>
      </p:sp>
      <p:pic>
        <p:nvPicPr>
          <p:cNvPr id="4" name="Picture 2" descr="C:\Users\cyh\Desktop\81jArPGDDBL.jpg"/>
          <p:cNvPicPr>
            <a:picLocks noChangeAspect="1" noChangeArrowheads="1"/>
          </p:cNvPicPr>
          <p:nvPr/>
        </p:nvPicPr>
        <p:blipFill>
          <a:blip r:embed="rId3" cstate="print"/>
          <a:srcRect/>
          <a:stretch>
            <a:fillRect/>
          </a:stretch>
        </p:blipFill>
        <p:spPr bwMode="auto">
          <a:xfrm>
            <a:off x="2297112" y="1169517"/>
            <a:ext cx="3613150" cy="507206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060621" y="1559364"/>
            <a:ext cx="4800600" cy="4410075"/>
          </a:xfrm>
          <a:prstGeom prst="rect">
            <a:avLst/>
          </a:prstGeom>
          <a:noFill/>
          <a:ln w="9525">
            <a:noFill/>
            <a:miter lim="800000"/>
            <a:headEnd/>
            <a:tailEnd/>
          </a:ln>
        </p:spPr>
      </p:pic>
    </p:spTree>
    <p:extLst>
      <p:ext uri="{BB962C8B-B14F-4D97-AF65-F5344CB8AC3E}">
        <p14:creationId xmlns:p14="http://schemas.microsoft.com/office/powerpoint/2010/main" xmlns="" val="96863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r>
              <a:rPr lang="zh-CN" altLang="en-US" dirty="0" smtClean="0">
                <a:solidFill>
                  <a:schemeClr val="accent6">
                    <a:lumMod val="50000"/>
                  </a:schemeClr>
                </a:solidFill>
                <a:latin typeface="华文新魏" panose="02010800040101010101" pitchFamily="2" charset="-122"/>
                <a:ea typeface="华文新魏" panose="02010800040101010101" pitchFamily="2" charset="-122"/>
              </a:rPr>
              <a:t>         </a:t>
            </a:r>
            <a:endParaRPr lang="zh-CN" altLang="en-US" dirty="0">
              <a:solidFill>
                <a:schemeClr val="accent6">
                  <a:lumMod val="50000"/>
                </a:schemeClr>
              </a:solidFill>
              <a:latin typeface="华文新魏" panose="02010800040101010101" pitchFamily="2" charset="-122"/>
              <a:ea typeface="华文新魏" panose="02010800040101010101" pitchFamily="2" charset="-122"/>
            </a:endParaRPr>
          </a:p>
        </p:txBody>
      </p:sp>
      <p:pic>
        <p:nvPicPr>
          <p:cNvPr id="4" name="Picture 5" descr="3dcd7c79111576"/>
          <p:cNvPicPr>
            <a:picLocks noChangeAspect="1" noChangeArrowheads="1"/>
          </p:cNvPicPr>
          <p:nvPr/>
        </p:nvPicPr>
        <p:blipFill>
          <a:blip r:embed="rId3" cstate="print"/>
          <a:srcRect/>
          <a:stretch>
            <a:fillRect/>
          </a:stretch>
        </p:blipFill>
        <p:spPr bwMode="auto">
          <a:xfrm>
            <a:off x="991164" y="1376582"/>
            <a:ext cx="3260638" cy="2396010"/>
          </a:xfrm>
          <a:prstGeom prst="rect">
            <a:avLst/>
          </a:prstGeom>
          <a:noFill/>
          <a:ln w="9525">
            <a:noFill/>
            <a:miter lim="800000"/>
            <a:headEnd/>
            <a:tailEnd/>
          </a:ln>
        </p:spPr>
      </p:pic>
      <p:sp>
        <p:nvSpPr>
          <p:cNvPr id="5" name="Text Box 6"/>
          <p:cNvSpPr txBox="1">
            <a:spLocks noChangeArrowheads="1"/>
          </p:cNvSpPr>
          <p:nvPr/>
        </p:nvSpPr>
        <p:spPr bwMode="auto">
          <a:xfrm>
            <a:off x="4392544" y="177970"/>
            <a:ext cx="3816350" cy="769441"/>
          </a:xfrm>
          <a:prstGeom prst="rect">
            <a:avLst/>
          </a:prstGeom>
          <a:noFill/>
          <a:ln w="9525">
            <a:noFill/>
            <a:miter lim="800000"/>
            <a:headEnd/>
            <a:tailEnd/>
          </a:ln>
        </p:spPr>
        <p:txBody>
          <a:bodyPr>
            <a:spAutoFit/>
          </a:bodyPr>
          <a:lstStyle/>
          <a:p>
            <a:pPr>
              <a:spcBef>
                <a:spcPct val="50000"/>
              </a:spcBef>
            </a:pPr>
            <a:r>
              <a:rPr lang="zh-CN" altLang="en-US" sz="4400" b="1" dirty="0" smtClean="0">
                <a:solidFill>
                  <a:srgbClr val="006600"/>
                </a:solidFill>
                <a:latin typeface="华文新魏" pitchFamily="2" charset="-122"/>
                <a:ea typeface="华文新魏" pitchFamily="2" charset="-122"/>
              </a:rPr>
              <a:t>   重  楼</a:t>
            </a:r>
            <a:endParaRPr lang="zh-CN" altLang="en-US" sz="4400" b="1" dirty="0">
              <a:solidFill>
                <a:srgbClr val="006600"/>
              </a:solidFill>
              <a:latin typeface="华文新魏" pitchFamily="2" charset="-122"/>
              <a:ea typeface="华文新魏" pitchFamily="2" charset="-122"/>
            </a:endParaRPr>
          </a:p>
        </p:txBody>
      </p:sp>
      <p:sp>
        <p:nvSpPr>
          <p:cNvPr id="6" name="Text Box 6"/>
          <p:cNvSpPr txBox="1">
            <a:spLocks noChangeArrowheads="1"/>
          </p:cNvSpPr>
          <p:nvPr/>
        </p:nvSpPr>
        <p:spPr bwMode="auto">
          <a:xfrm>
            <a:off x="838200" y="4140167"/>
            <a:ext cx="4464050" cy="461665"/>
          </a:xfrm>
          <a:prstGeom prst="rect">
            <a:avLst/>
          </a:prstGeom>
          <a:noFill/>
          <a:ln w="9525">
            <a:noFill/>
            <a:miter lim="800000"/>
            <a:headEnd/>
            <a:tailEnd/>
          </a:ln>
        </p:spPr>
        <p:txBody>
          <a:bodyPr>
            <a:spAutoFit/>
          </a:bodyPr>
          <a:lstStyle/>
          <a:p>
            <a:pPr eaLnBrk="1" hangingPunct="1">
              <a:spcBef>
                <a:spcPct val="50000"/>
              </a:spcBef>
            </a:pP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a:solidFill>
                  <a:srgbClr val="0033CC"/>
                </a:solidFill>
                <a:latin typeface="微软雅黑" panose="020B0503020204020204" pitchFamily="34" charset="-122"/>
                <a:ea typeface="微软雅黑" panose="020B0503020204020204" pitchFamily="34" charset="-122"/>
                <a:cs typeface="Arial" charset="0"/>
              </a:rPr>
              <a:t>药性</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latin typeface="微软雅黑" panose="020B0503020204020204" pitchFamily="34" charset="-122"/>
                <a:ea typeface="微软雅黑" panose="020B0503020204020204" pitchFamily="34" charset="-122"/>
                <a:cs typeface="Arial" charset="0"/>
              </a:rPr>
              <a:t>苦，微寒。</a:t>
            </a:r>
            <a:endParaRPr lang="zh-CN" altLang="en-US" sz="2400" dirty="0">
              <a:latin typeface="微软雅黑" panose="020B0503020204020204" pitchFamily="34" charset="-122"/>
              <a:ea typeface="微软雅黑" panose="020B0503020204020204" pitchFamily="34" charset="-122"/>
              <a:cs typeface="Arial" charset="0"/>
            </a:endParaRPr>
          </a:p>
        </p:txBody>
      </p:sp>
      <p:sp>
        <p:nvSpPr>
          <p:cNvPr id="7" name="Text Box 7"/>
          <p:cNvSpPr txBox="1">
            <a:spLocks noChangeArrowheads="1"/>
          </p:cNvSpPr>
          <p:nvPr/>
        </p:nvSpPr>
        <p:spPr bwMode="auto">
          <a:xfrm>
            <a:off x="838200" y="4852112"/>
            <a:ext cx="4075205" cy="904863"/>
          </a:xfrm>
          <a:prstGeom prst="rect">
            <a:avLst/>
          </a:prstGeom>
          <a:noFill/>
          <a:ln w="9525">
            <a:noFill/>
            <a:miter lim="800000"/>
            <a:headEnd/>
            <a:tailEnd/>
          </a:ln>
        </p:spPr>
        <p:txBody>
          <a:bodyPr wrap="square">
            <a:spAutoFit/>
          </a:bodyPr>
          <a:lstStyle/>
          <a:p>
            <a:pPr eaLnBrk="1" hangingPunct="1">
              <a:lnSpc>
                <a:spcPct val="85000"/>
              </a:lnSpc>
              <a:spcBef>
                <a:spcPct val="50000"/>
              </a:spcBef>
            </a:pP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solidFill>
                  <a:srgbClr val="0033CC"/>
                </a:solidFill>
                <a:latin typeface="微软雅黑" panose="020B0503020204020204" pitchFamily="34" charset="-122"/>
                <a:ea typeface="微软雅黑" panose="020B0503020204020204" pitchFamily="34" charset="-122"/>
                <a:cs typeface="Arial" charset="0"/>
              </a:rPr>
              <a:t>功效</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solidFill>
                  <a:schemeClr val="tx1">
                    <a:lumMod val="90000"/>
                    <a:lumOff val="10000"/>
                  </a:schemeClr>
                </a:solidFill>
                <a:latin typeface="微软雅黑" panose="020B0503020204020204" pitchFamily="34" charset="-122"/>
                <a:ea typeface="微软雅黑" panose="020B0503020204020204" pitchFamily="34" charset="-122"/>
                <a:cs typeface="Arial" charset="0"/>
              </a:rPr>
              <a:t>清</a:t>
            </a:r>
            <a:r>
              <a:rPr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热</a:t>
            </a:r>
            <a:r>
              <a:rPr lang="zh-CN" altLang="en-US" sz="2400" dirty="0" smtClean="0">
                <a:solidFill>
                  <a:schemeClr val="tx1">
                    <a:lumMod val="90000"/>
                    <a:lumOff val="10000"/>
                  </a:schemeClr>
                </a:solidFill>
                <a:latin typeface="微软雅黑" panose="020B0503020204020204" pitchFamily="34" charset="-122"/>
                <a:ea typeface="微软雅黑" panose="020B0503020204020204" pitchFamily="34" charset="-122"/>
                <a:cs typeface="Arial" charset="0"/>
              </a:rPr>
              <a:t>解</a:t>
            </a:r>
            <a:r>
              <a:rPr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毒</a:t>
            </a:r>
            <a:r>
              <a:rPr lang="zh-CN" altLang="en-US" sz="2400" dirty="0" smtClean="0">
                <a:solidFill>
                  <a:schemeClr val="tx1">
                    <a:lumMod val="90000"/>
                    <a:lumOff val="10000"/>
                  </a:schemeClr>
                </a:solidFill>
                <a:latin typeface="微软雅黑" panose="020B0503020204020204" pitchFamily="34" charset="-122"/>
                <a:ea typeface="微软雅黑" panose="020B0503020204020204" pitchFamily="34" charset="-122"/>
                <a:cs typeface="Arial" charset="0"/>
              </a:rPr>
              <a:t>，消</a:t>
            </a:r>
            <a:r>
              <a:rPr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肿</a:t>
            </a:r>
            <a:r>
              <a:rPr lang="zh-CN" altLang="en-US" sz="2400" dirty="0" smtClean="0">
                <a:solidFill>
                  <a:schemeClr val="tx1">
                    <a:lumMod val="90000"/>
                    <a:lumOff val="10000"/>
                  </a:schemeClr>
                </a:solidFill>
                <a:latin typeface="微软雅黑" panose="020B0503020204020204" pitchFamily="34" charset="-122"/>
                <a:ea typeface="微软雅黑" panose="020B0503020204020204" pitchFamily="34" charset="-122"/>
                <a:cs typeface="Arial" charset="0"/>
              </a:rPr>
              <a:t>止</a:t>
            </a:r>
            <a:endParaRPr lang="en-US" altLang="zh-CN" sz="2400" dirty="0" smtClean="0">
              <a:solidFill>
                <a:schemeClr val="tx1">
                  <a:lumMod val="90000"/>
                  <a:lumOff val="10000"/>
                </a:schemeClr>
              </a:solidFill>
              <a:latin typeface="微软雅黑" panose="020B0503020204020204" pitchFamily="34" charset="-122"/>
              <a:ea typeface="微软雅黑" panose="020B0503020204020204" pitchFamily="34" charset="-122"/>
              <a:cs typeface="Arial" charset="0"/>
            </a:endParaRPr>
          </a:p>
          <a:p>
            <a:pPr eaLnBrk="1" hangingPunct="1">
              <a:lnSpc>
                <a:spcPct val="85000"/>
              </a:lnSpc>
              <a:spcBef>
                <a:spcPct val="50000"/>
              </a:spcBef>
            </a:pPr>
            <a:r>
              <a:rPr lang="en-US" altLang="zh-CN" sz="2400" dirty="0">
                <a:solidFill>
                  <a:schemeClr val="tx1">
                    <a:lumMod val="90000"/>
                    <a:lumOff val="10000"/>
                  </a:schemeClr>
                </a:solidFill>
                <a:latin typeface="微软雅黑" panose="020B0503020204020204" pitchFamily="34" charset="-122"/>
                <a:ea typeface="微软雅黑" panose="020B0503020204020204" pitchFamily="34" charset="-122"/>
                <a:cs typeface="Arial" charset="0"/>
              </a:rPr>
              <a:t> </a:t>
            </a:r>
            <a:r>
              <a:rPr lang="en-US" altLang="zh-CN" sz="2400" dirty="0" smtClean="0">
                <a:solidFill>
                  <a:schemeClr val="tx1">
                    <a:lumMod val="90000"/>
                    <a:lumOff val="10000"/>
                  </a:schemeClr>
                </a:solidFill>
                <a:latin typeface="微软雅黑" panose="020B0503020204020204" pitchFamily="34" charset="-122"/>
                <a:ea typeface="微软雅黑" panose="020B0503020204020204" pitchFamily="34" charset="-122"/>
                <a:cs typeface="Arial" charset="0"/>
              </a:rPr>
              <a:t>             </a:t>
            </a:r>
            <a:r>
              <a:rPr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痛</a:t>
            </a:r>
            <a:r>
              <a:rPr lang="zh-CN" altLang="en-US" sz="2400" dirty="0" smtClean="0">
                <a:solidFill>
                  <a:schemeClr val="tx1">
                    <a:lumMod val="90000"/>
                    <a:lumOff val="10000"/>
                  </a:schemeClr>
                </a:solidFill>
                <a:latin typeface="微软雅黑" panose="020B0503020204020204" pitchFamily="34" charset="-122"/>
                <a:ea typeface="微软雅黑" panose="020B0503020204020204" pitchFamily="34" charset="-122"/>
                <a:cs typeface="Arial" charset="0"/>
              </a:rPr>
              <a:t>，凉肝定惊。</a:t>
            </a:r>
            <a:endPar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cs typeface="Arial" charset="0"/>
            </a:endParaRPr>
          </a:p>
        </p:txBody>
      </p:sp>
      <p:grpSp>
        <p:nvGrpSpPr>
          <p:cNvPr id="8" name="Group 10"/>
          <p:cNvGrpSpPr>
            <a:grpSpLocks/>
          </p:cNvGrpSpPr>
          <p:nvPr/>
        </p:nvGrpSpPr>
        <p:grpSpPr bwMode="auto">
          <a:xfrm>
            <a:off x="4926434" y="1894208"/>
            <a:ext cx="6448490" cy="996663"/>
            <a:chOff x="904" y="2057"/>
            <a:chExt cx="3976" cy="804"/>
          </a:xfrm>
          <a:solidFill>
            <a:schemeClr val="accent4">
              <a:lumMod val="20000"/>
              <a:lumOff val="80000"/>
            </a:schemeClr>
          </a:solidFill>
        </p:grpSpPr>
        <p:sp>
          <p:nvSpPr>
            <p:cNvPr id="9" name="AutoShape 11"/>
            <p:cNvSpPr>
              <a:spLocks noChangeArrowheads="1"/>
            </p:cNvSpPr>
            <p:nvPr/>
          </p:nvSpPr>
          <p:spPr bwMode="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0" name="AutoShape 12"/>
            <p:cNvSpPr>
              <a:spLocks noChangeArrowheads="1"/>
            </p:cNvSpPr>
            <p:nvPr/>
          </p:nvSpPr>
          <p:spPr bwMode="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11" name="Group 16"/>
          <p:cNvGrpSpPr>
            <a:grpSpLocks/>
          </p:cNvGrpSpPr>
          <p:nvPr/>
        </p:nvGrpSpPr>
        <p:grpSpPr bwMode="auto">
          <a:xfrm>
            <a:off x="4941197" y="3715658"/>
            <a:ext cx="6430483" cy="2406390"/>
            <a:chOff x="904" y="2057"/>
            <a:chExt cx="3976" cy="804"/>
          </a:xfrm>
          <a:solidFill>
            <a:schemeClr val="accent4">
              <a:lumMod val="20000"/>
              <a:lumOff val="80000"/>
            </a:schemeClr>
          </a:solidFill>
        </p:grpSpPr>
        <p:sp>
          <p:nvSpPr>
            <p:cNvPr id="12" name="AutoShape 17"/>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3" name="AutoShape 18"/>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sp>
        <p:nvSpPr>
          <p:cNvPr id="14" name="Text Box 47"/>
          <p:cNvSpPr txBox="1">
            <a:spLocks noChangeArrowheads="1"/>
          </p:cNvSpPr>
          <p:nvPr/>
        </p:nvSpPr>
        <p:spPr bwMode="auto">
          <a:xfrm>
            <a:off x="5166993" y="2099982"/>
            <a:ext cx="5759450" cy="646331"/>
          </a:xfrm>
          <a:prstGeom prst="rect">
            <a:avLst/>
          </a:prstGeom>
          <a:noFill/>
          <a:ln w="9525">
            <a:noFill/>
            <a:miter lim="800000"/>
            <a:headEnd/>
            <a:tailEnd/>
          </a:ln>
        </p:spPr>
        <p:txBody>
          <a:bodyPr>
            <a:spAutoFit/>
          </a:bodyPr>
          <a:lstStyle/>
          <a:p>
            <a:pPr>
              <a:spcBef>
                <a:spcPct val="50000"/>
              </a:spcBef>
            </a:pPr>
            <a:r>
              <a:rPr lang="zh-CN" altLang="en-US" dirty="0">
                <a:latin typeface="微软雅黑" panose="020B0503020204020204" pitchFamily="34" charset="-122"/>
                <a:ea typeface="微软雅黑" panose="020B0503020204020204" pitchFamily="34" charset="-122"/>
              </a:rPr>
              <a:t>甾体皂苷（占</a:t>
            </a:r>
            <a:r>
              <a:rPr lang="en-US" altLang="zh-CN" dirty="0">
                <a:latin typeface="微软雅黑" panose="020B0503020204020204" pitchFamily="34" charset="-122"/>
                <a:ea typeface="微软雅黑" panose="020B0503020204020204" pitchFamily="34" charset="-122"/>
              </a:rPr>
              <a:t>86</a:t>
            </a:r>
            <a:r>
              <a:rPr lang="zh-CN" altLang="en-US" dirty="0">
                <a:latin typeface="微软雅黑" panose="020B0503020204020204" pitchFamily="34" charset="-122"/>
                <a:ea typeface="微软雅黑" panose="020B0503020204020204" pitchFamily="34" charset="-122"/>
              </a:rPr>
              <a:t>％）、黄酮苷</a:t>
            </a:r>
            <a:r>
              <a:rPr lang="zh-CN" altLang="en-US" dirty="0" smtClean="0">
                <a:latin typeface="微软雅黑" panose="020B0503020204020204" pitchFamily="34" charset="-122"/>
                <a:ea typeface="微软雅黑" panose="020B0503020204020204" pitchFamily="34" charset="-122"/>
              </a:rPr>
              <a:t>、单宁酸</a:t>
            </a:r>
            <a:r>
              <a:rPr lang="zh-CN" altLang="en-US" dirty="0">
                <a:latin typeface="微软雅黑" panose="020B0503020204020204" pitchFamily="34" charset="-122"/>
                <a:ea typeface="微软雅黑" panose="020B0503020204020204" pitchFamily="34" charset="-122"/>
              </a:rPr>
              <a:t>生物碱、氨基酸及微量元素等。</a:t>
            </a:r>
          </a:p>
        </p:txBody>
      </p:sp>
      <p:sp>
        <p:nvSpPr>
          <p:cNvPr id="15" name="Text Box 48"/>
          <p:cNvSpPr txBox="1">
            <a:spLocks noChangeArrowheads="1"/>
          </p:cNvSpPr>
          <p:nvPr/>
        </p:nvSpPr>
        <p:spPr bwMode="auto">
          <a:xfrm>
            <a:off x="5298570" y="3795468"/>
            <a:ext cx="5759450" cy="2246769"/>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000" dirty="0" smtClean="0">
                <a:latin typeface="微软雅黑" panose="020B0503020204020204" pitchFamily="34" charset="-122"/>
                <a:ea typeface="微软雅黑" panose="020B0503020204020204" pitchFamily="34" charset="-122"/>
              </a:rPr>
              <a:t>抗肿瘤</a:t>
            </a:r>
            <a:endParaRPr lang="en-US" altLang="zh-CN" sz="2000" dirty="0" smtClean="0">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r>
              <a:rPr lang="zh-CN" altLang="zh-CN" sz="2000" b="1" dirty="0">
                <a:solidFill>
                  <a:srgbClr val="FF0000"/>
                </a:solidFill>
                <a:latin typeface="微软雅黑" panose="020B0503020204020204" pitchFamily="34" charset="-122"/>
                <a:ea typeface="微软雅黑" panose="020B0503020204020204" pitchFamily="34" charset="-122"/>
              </a:rPr>
              <a:t>抗菌、抗病毒、</a:t>
            </a:r>
            <a:r>
              <a:rPr lang="zh-CN" altLang="zh-CN" sz="2000" b="1" dirty="0" smtClean="0">
                <a:solidFill>
                  <a:srgbClr val="FF0000"/>
                </a:solidFill>
                <a:latin typeface="微软雅黑" panose="020B0503020204020204" pitchFamily="34" charset="-122"/>
                <a:ea typeface="微软雅黑" panose="020B0503020204020204" pitchFamily="34" charset="-122"/>
              </a:rPr>
              <a:t>消炎</a:t>
            </a:r>
            <a:r>
              <a:rPr lang="zh-CN" altLang="en-US" sz="2000" b="1" dirty="0" smtClean="0">
                <a:solidFill>
                  <a:srgbClr val="FF0000"/>
                </a:solidFill>
                <a:latin typeface="微软雅黑" panose="020B0503020204020204" pitchFamily="34" charset="-122"/>
                <a:ea typeface="微软雅黑" panose="020B0503020204020204" pitchFamily="34" charset="-122"/>
              </a:rPr>
              <a:t>、</a:t>
            </a:r>
            <a:r>
              <a:rPr lang="zh-CN" altLang="zh-CN" sz="2000" b="1" dirty="0" smtClean="0">
                <a:solidFill>
                  <a:srgbClr val="FF0000"/>
                </a:solidFill>
                <a:latin typeface="微软雅黑" panose="020B0503020204020204" pitchFamily="34" charset="-122"/>
                <a:ea typeface="微软雅黑" panose="020B0503020204020204" pitchFamily="34" charset="-122"/>
              </a:rPr>
              <a:t>止血</a:t>
            </a:r>
            <a:endParaRPr lang="zh-CN" altLang="zh-CN" sz="2000" b="1" dirty="0">
              <a:solidFill>
                <a:srgbClr val="FF0000"/>
              </a:solidFill>
              <a:latin typeface="微软雅黑" panose="020B0503020204020204" pitchFamily="34" charset="-122"/>
              <a:ea typeface="微软雅黑" panose="020B0503020204020204" pitchFamily="34" charset="-122"/>
            </a:endParaRPr>
          </a:p>
          <a:p>
            <a:pPr lvl="0">
              <a:spcBef>
                <a:spcPct val="50000"/>
              </a:spcBef>
              <a:buFont typeface="Wingdings" pitchFamily="2" charset="2"/>
              <a:buChar char="l"/>
            </a:pPr>
            <a:r>
              <a:rPr lang="zh-CN" altLang="en-US" sz="2000" b="1" dirty="0" smtClean="0">
                <a:solidFill>
                  <a:srgbClr val="FF0000"/>
                </a:solidFill>
                <a:latin typeface="微软雅黑" panose="020B0503020204020204" pitchFamily="34" charset="-122"/>
                <a:ea typeface="微软雅黑" panose="020B0503020204020204" pitchFamily="34" charset="-122"/>
              </a:rPr>
              <a:t>肾保护作用</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抗肝纤维化和</a:t>
            </a:r>
            <a:r>
              <a:rPr lang="zh-CN" altLang="zh-CN" sz="2000" dirty="0" smtClean="0">
                <a:latin typeface="微软雅黑" panose="020B0503020204020204" pitchFamily="34" charset="-122"/>
                <a:ea typeface="微软雅黑" panose="020B0503020204020204" pitchFamily="34" charset="-122"/>
              </a:rPr>
              <a:t>肝硬化</a:t>
            </a:r>
            <a:endParaRPr lang="en-US" altLang="zh-CN" sz="2000" dirty="0" smtClean="0">
              <a:latin typeface="微软雅黑" panose="020B0503020204020204" pitchFamily="34" charset="-122"/>
              <a:ea typeface="微软雅黑" panose="020B0503020204020204" pitchFamily="34" charset="-122"/>
            </a:endParaRPr>
          </a:p>
          <a:p>
            <a:pPr>
              <a:spcBef>
                <a:spcPct val="50000"/>
              </a:spcBef>
              <a:buFont typeface="Wingdings" pitchFamily="2" charset="2"/>
              <a:buChar char="l"/>
            </a:pPr>
            <a:r>
              <a:rPr lang="zh-CN" altLang="en-US" sz="2000" b="1" dirty="0" smtClean="0">
                <a:solidFill>
                  <a:srgbClr val="FF0000"/>
                </a:solidFill>
                <a:latin typeface="微软雅黑" panose="020B0503020204020204" pitchFamily="34" charset="-122"/>
                <a:ea typeface="微软雅黑" panose="020B0503020204020204" pitchFamily="34" charset="-122"/>
                <a:cs typeface="Arial" charset="0"/>
              </a:rPr>
              <a:t>镇静</a:t>
            </a:r>
            <a:r>
              <a:rPr lang="zh-CN" altLang="en-US" sz="2000" b="1" dirty="0">
                <a:solidFill>
                  <a:srgbClr val="FF0000"/>
                </a:solidFill>
                <a:latin typeface="微软雅黑" panose="020B0503020204020204" pitchFamily="34" charset="-122"/>
                <a:ea typeface="微软雅黑" panose="020B0503020204020204" pitchFamily="34" charset="-122"/>
                <a:cs typeface="Arial" charset="0"/>
              </a:rPr>
              <a:t>、</a:t>
            </a:r>
            <a:r>
              <a:rPr lang="zh-CN" altLang="en-US" sz="2000" b="1" dirty="0" smtClean="0">
                <a:solidFill>
                  <a:srgbClr val="FF0000"/>
                </a:solidFill>
                <a:latin typeface="微软雅黑" panose="020B0503020204020204" pitchFamily="34" charset="-122"/>
                <a:ea typeface="微软雅黑" panose="020B0503020204020204" pitchFamily="34" charset="-122"/>
                <a:cs typeface="Arial" charset="0"/>
              </a:rPr>
              <a:t>镇痛</a:t>
            </a:r>
            <a:endParaRPr lang="en-US" altLang="zh-CN" sz="2000" b="1" dirty="0" smtClean="0">
              <a:solidFill>
                <a:srgbClr val="FF0000"/>
              </a:solidFill>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r>
              <a:rPr lang="zh-CN" altLang="en-US" sz="2000" dirty="0" smtClean="0">
                <a:latin typeface="微软雅黑" panose="020B0503020204020204" pitchFamily="34" charset="-122"/>
                <a:ea typeface="微软雅黑" panose="020B0503020204020204" pitchFamily="34" charset="-122"/>
                <a:cs typeface="Arial" charset="0"/>
              </a:rPr>
              <a:t>免疫调节作用</a:t>
            </a:r>
            <a:endParaRPr lang="zh-CN" altLang="en-US" sz="2000" dirty="0">
              <a:latin typeface="微软雅黑" panose="020B0503020204020204" pitchFamily="34" charset="-122"/>
              <a:ea typeface="微软雅黑" panose="020B0503020204020204" pitchFamily="34" charset="-122"/>
              <a:cs typeface="Arial" charset="0"/>
            </a:endParaRPr>
          </a:p>
        </p:txBody>
      </p:sp>
      <p:sp>
        <p:nvSpPr>
          <p:cNvPr id="16" name="Text Box 35"/>
          <p:cNvSpPr txBox="1">
            <a:spLocks noChangeArrowheads="1"/>
          </p:cNvSpPr>
          <p:nvPr/>
        </p:nvSpPr>
        <p:spPr bwMode="auto">
          <a:xfrm>
            <a:off x="4943475" y="1235928"/>
            <a:ext cx="2305050"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smtClean="0">
                <a:solidFill>
                  <a:srgbClr val="0033CC"/>
                </a:solidFill>
                <a:latin typeface="微软雅黑" panose="020B0503020204020204" pitchFamily="34" charset="-122"/>
                <a:ea typeface="微软雅黑" panose="020B0503020204020204" pitchFamily="34" charset="-122"/>
                <a:cs typeface="Arial" charset="0"/>
              </a:rPr>
              <a:t>化学成分：</a:t>
            </a:r>
            <a:endParaRPr lang="zh-CN" altLang="en-US" sz="2400" b="1" dirty="0">
              <a:solidFill>
                <a:srgbClr val="0033CC"/>
              </a:solidFill>
              <a:latin typeface="微软雅黑" panose="020B0503020204020204" pitchFamily="34" charset="-122"/>
              <a:ea typeface="微软雅黑" panose="020B0503020204020204" pitchFamily="34" charset="-122"/>
              <a:cs typeface="Arial" charset="0"/>
            </a:endParaRPr>
          </a:p>
        </p:txBody>
      </p:sp>
      <p:sp>
        <p:nvSpPr>
          <p:cNvPr id="17" name="Text Box 36"/>
          <p:cNvSpPr txBox="1">
            <a:spLocks noChangeArrowheads="1"/>
          </p:cNvSpPr>
          <p:nvPr/>
        </p:nvSpPr>
        <p:spPr bwMode="auto">
          <a:xfrm>
            <a:off x="4943475" y="3157498"/>
            <a:ext cx="2305050"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0033CC"/>
                </a:solidFill>
                <a:latin typeface="微软雅黑" panose="020B0503020204020204" pitchFamily="34" charset="-122"/>
                <a:ea typeface="微软雅黑" panose="020B0503020204020204" pitchFamily="34" charset="-122"/>
                <a:cs typeface="Arial" charset="0"/>
              </a:rPr>
              <a:t>药理</a:t>
            </a:r>
            <a:r>
              <a:rPr lang="zh-CN" altLang="en-US" sz="2400" b="1" dirty="0" smtClean="0">
                <a:solidFill>
                  <a:srgbClr val="0033CC"/>
                </a:solidFill>
                <a:latin typeface="微软雅黑" panose="020B0503020204020204" pitchFamily="34" charset="-122"/>
                <a:ea typeface="微软雅黑" panose="020B0503020204020204" pitchFamily="34" charset="-122"/>
                <a:cs typeface="Arial" charset="0"/>
              </a:rPr>
              <a:t>作用：</a:t>
            </a:r>
            <a:endParaRPr lang="zh-CN" altLang="en-US" sz="2400" b="1" dirty="0">
              <a:solidFill>
                <a:srgbClr val="0033CC"/>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xmlns="" val="2389740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pPr algn="ctr"/>
            <a:r>
              <a:rPr lang="zh-CN" altLang="en-US" b="1" dirty="0" smtClean="0">
                <a:solidFill>
                  <a:srgbClr val="1F6325"/>
                </a:solidFill>
                <a:latin typeface="华文新魏" panose="02010800040101010101" pitchFamily="2" charset="-122"/>
                <a:ea typeface="华文新魏" panose="02010800040101010101" pitchFamily="2" charset="-122"/>
              </a:rPr>
              <a:t>重楼的抗炎镇痛作用</a:t>
            </a:r>
            <a:endParaRPr lang="zh-CN" altLang="en-US" b="1" dirty="0">
              <a:solidFill>
                <a:srgbClr val="1F6325"/>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1001486" y="1325563"/>
            <a:ext cx="10189028" cy="4351338"/>
          </a:xfrm>
        </p:spPr>
        <p:txBody>
          <a:bodyPr/>
          <a:lstStyle/>
          <a:p>
            <a:pPr>
              <a:lnSpc>
                <a:spcPct val="150000"/>
              </a:lnSpc>
            </a:pPr>
            <a:r>
              <a:rPr lang="zh-CN" altLang="zh-CN" dirty="0" smtClean="0">
                <a:latin typeface="微软雅黑" panose="020B0503020204020204" pitchFamily="34" charset="-122"/>
                <a:ea typeface="微软雅黑" panose="020B0503020204020204" pitchFamily="34" charset="-122"/>
              </a:rPr>
              <a:t>高浓度</a:t>
            </a:r>
            <a:r>
              <a:rPr lang="zh-CN" altLang="zh-CN" dirty="0" smtClean="0">
                <a:solidFill>
                  <a:srgbClr val="FF0000"/>
                </a:solidFill>
                <a:latin typeface="微软雅黑" panose="020B0503020204020204" pitchFamily="34" charset="-122"/>
                <a:ea typeface="微软雅黑" panose="020B0503020204020204" pitchFamily="34" charset="-122"/>
              </a:rPr>
              <a:t>重</a:t>
            </a:r>
            <a:r>
              <a:rPr lang="zh-CN" altLang="zh-CN" dirty="0">
                <a:solidFill>
                  <a:srgbClr val="FF0000"/>
                </a:solidFill>
                <a:latin typeface="微软雅黑" panose="020B0503020204020204" pitchFamily="34" charset="-122"/>
                <a:ea typeface="微软雅黑" panose="020B0503020204020204" pitchFamily="34" charset="-122"/>
              </a:rPr>
              <a:t>楼</a:t>
            </a:r>
            <a:r>
              <a:rPr lang="zh-CN" altLang="zh-CN" dirty="0" smtClean="0">
                <a:solidFill>
                  <a:srgbClr val="FF0000"/>
                </a:solidFill>
                <a:latin typeface="微软雅黑" panose="020B0503020204020204" pitchFamily="34" charset="-122"/>
                <a:ea typeface="微软雅黑" panose="020B0503020204020204" pitchFamily="34" charset="-122"/>
              </a:rPr>
              <a:t>皂苷</a:t>
            </a:r>
            <a:r>
              <a:rPr lang="zh-CN" altLang="zh-CN" dirty="0" smtClean="0">
                <a:latin typeface="微软雅黑" panose="020B0503020204020204" pitchFamily="34" charset="-122"/>
                <a:ea typeface="微软雅黑" panose="020B0503020204020204" pitchFamily="34" charset="-122"/>
              </a:rPr>
              <a:t>明显</a:t>
            </a:r>
            <a:r>
              <a:rPr lang="zh-CN" altLang="zh-CN" dirty="0">
                <a:latin typeface="微软雅黑" panose="020B0503020204020204" pitchFamily="34" charset="-122"/>
                <a:ea typeface="微软雅黑" panose="020B0503020204020204" pitchFamily="34" charset="-122"/>
              </a:rPr>
              <a:t>抑制</a:t>
            </a:r>
            <a:r>
              <a:rPr lang="zh-CN" altLang="zh-CN" dirty="0" smtClean="0">
                <a:latin typeface="微软雅黑" panose="020B0503020204020204" pitchFamily="34" charset="-122"/>
                <a:ea typeface="微软雅黑" panose="020B0503020204020204" pitchFamily="34" charset="-122"/>
              </a:rPr>
              <a:t>了</a:t>
            </a:r>
            <a:r>
              <a:rPr lang="zh-CN" altLang="zh-CN" dirty="0">
                <a:latin typeface="微软雅黑" panose="020B0503020204020204" pitchFamily="34" charset="-122"/>
                <a:ea typeface="微软雅黑" panose="020B0503020204020204" pitchFamily="34" charset="-122"/>
              </a:rPr>
              <a:t>小鼠</a:t>
            </a:r>
            <a:r>
              <a:rPr lang="zh-CN" altLang="zh-CN" dirty="0" smtClean="0">
                <a:latin typeface="微软雅黑" panose="020B0503020204020204" pitchFamily="34" charset="-122"/>
                <a:ea typeface="微软雅黑" panose="020B0503020204020204" pitchFamily="34" charset="-122"/>
              </a:rPr>
              <a:t>巨噬细胞</a:t>
            </a:r>
            <a:r>
              <a:rPr lang="en-US" altLang="zh-CN" dirty="0">
                <a:cs typeface="宋体" panose="02010600030101010101" pitchFamily="2" charset="-122"/>
              </a:rPr>
              <a:t>RAW264.7</a:t>
            </a:r>
            <a:r>
              <a:rPr lang="zh-CN" altLang="zh-CN" dirty="0" smtClean="0">
                <a:latin typeface="微软雅黑" panose="020B0503020204020204" pitchFamily="34" charset="-122"/>
                <a:ea typeface="微软雅黑" panose="020B0503020204020204" pitchFamily="34" charset="-122"/>
              </a:rPr>
              <a:t>的</a:t>
            </a:r>
            <a:r>
              <a:rPr lang="zh-CN" altLang="zh-CN" dirty="0">
                <a:latin typeface="微软雅黑" panose="020B0503020204020204" pitchFamily="34" charset="-122"/>
                <a:ea typeface="微软雅黑" panose="020B0503020204020204" pitchFamily="34" charset="-122"/>
              </a:rPr>
              <a:t>增殖，具有</a:t>
            </a:r>
            <a:r>
              <a:rPr lang="zh-CN" altLang="zh-CN" dirty="0">
                <a:solidFill>
                  <a:srgbClr val="FF0000"/>
                </a:solidFill>
                <a:latin typeface="微软雅黑" panose="020B0503020204020204" pitchFamily="34" charset="-122"/>
                <a:ea typeface="微软雅黑" panose="020B0503020204020204" pitchFamily="34" charset="-122"/>
              </a:rPr>
              <a:t>抗炎</a:t>
            </a:r>
            <a:r>
              <a:rPr lang="zh-CN" altLang="zh-CN" dirty="0">
                <a:latin typeface="微软雅黑" panose="020B0503020204020204" pitchFamily="34" charset="-122"/>
                <a:ea typeface="微软雅黑" panose="020B0503020204020204" pitchFamily="34" charset="-122"/>
              </a:rPr>
              <a:t>的作用。</a:t>
            </a:r>
          </a:p>
          <a:p>
            <a:pPr>
              <a:lnSpc>
                <a:spcPct val="150000"/>
              </a:lnSpc>
            </a:pPr>
            <a:r>
              <a:rPr lang="zh-CN" altLang="en-US" dirty="0">
                <a:solidFill>
                  <a:srgbClr val="FF0000"/>
                </a:solidFill>
                <a:latin typeface="微软雅黑" panose="020B0503020204020204" pitchFamily="34" charset="-122"/>
                <a:ea typeface="微软雅黑" panose="020B0503020204020204" pitchFamily="34" charset="-122"/>
              </a:rPr>
              <a:t>重楼皂苷</a:t>
            </a:r>
            <a:r>
              <a:rPr lang="zh-CN" altLang="en-US" dirty="0">
                <a:latin typeface="微软雅黑" panose="020B0503020204020204" pitchFamily="34" charset="-122"/>
                <a:ea typeface="微软雅黑" panose="020B0503020204020204" pitchFamily="34" charset="-122"/>
              </a:rPr>
              <a:t>可阻断急性吗啡镇痛耐受的形成；</a:t>
            </a:r>
          </a:p>
          <a:p>
            <a:pPr>
              <a:lnSpc>
                <a:spcPct val="150000"/>
              </a:lnSpc>
            </a:pPr>
            <a:r>
              <a:rPr lang="zh-CN" altLang="en-US" dirty="0">
                <a:latin typeface="微软雅黑" panose="020B0503020204020204" pitchFamily="34" charset="-122"/>
                <a:ea typeface="微软雅黑" panose="020B0503020204020204" pitchFamily="34" charset="-122"/>
              </a:rPr>
              <a:t>重楼甲醇提取物具有强烈</a:t>
            </a:r>
            <a:r>
              <a:rPr lang="zh-CN" altLang="en-US" dirty="0">
                <a:solidFill>
                  <a:srgbClr val="FF0000"/>
                </a:solidFill>
                <a:latin typeface="微软雅黑" panose="020B0503020204020204" pitchFamily="34" charset="-122"/>
                <a:ea typeface="微软雅黑" panose="020B0503020204020204" pitchFamily="34" charset="-122"/>
              </a:rPr>
              <a:t>镇静镇痛</a:t>
            </a:r>
            <a:r>
              <a:rPr lang="zh-CN" altLang="en-US" dirty="0">
                <a:latin typeface="微软雅黑" panose="020B0503020204020204" pitchFamily="34" charset="-122"/>
                <a:ea typeface="微软雅黑" panose="020B0503020204020204" pitchFamily="34" charset="-122"/>
              </a:rPr>
              <a:t>作用，作用强度不弱于安定。</a:t>
            </a:r>
          </a:p>
        </p:txBody>
      </p:sp>
      <p:sp>
        <p:nvSpPr>
          <p:cNvPr id="4" name="Rectangle 5"/>
          <p:cNvSpPr>
            <a:spLocks noChangeArrowheads="1"/>
          </p:cNvSpPr>
          <p:nvPr/>
        </p:nvSpPr>
        <p:spPr bwMode="auto">
          <a:xfrm>
            <a:off x="1331731" y="5821579"/>
            <a:ext cx="9434237" cy="51049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[3]</a:t>
            </a:r>
            <a:r>
              <a:rPr lang="zh-CN" altLang="en-US" sz="1400" dirty="0" smtClean="0"/>
              <a:t>王强，徐国钧．重楼类中药镇痛和镇静作用的研究</a:t>
            </a:r>
            <a:r>
              <a:rPr lang="en-US" altLang="zh-CN" sz="1400" dirty="0" smtClean="0"/>
              <a:t>[J]</a:t>
            </a:r>
            <a:r>
              <a:rPr lang="zh-CN" altLang="en-US" sz="1400" dirty="0" smtClean="0"/>
              <a:t>．中国中药杂志，</a:t>
            </a:r>
            <a:r>
              <a:rPr lang="en-US" altLang="zh-CN" sz="1400" dirty="0" smtClean="0"/>
              <a:t>1990</a:t>
            </a:r>
            <a:r>
              <a:rPr lang="zh-CN" altLang="en-US" sz="1400" dirty="0" smtClean="0"/>
              <a:t>，</a:t>
            </a:r>
            <a:r>
              <a:rPr lang="en-US" altLang="zh-CN" sz="1400" dirty="0" smtClean="0"/>
              <a:t>15(2)</a:t>
            </a:r>
            <a:r>
              <a:rPr lang="zh-CN" altLang="en-US" sz="1400" dirty="0" smtClean="0"/>
              <a:t>：</a:t>
            </a:r>
            <a:r>
              <a:rPr lang="en-US" altLang="zh-CN" sz="1400" dirty="0" smtClean="0"/>
              <a:t>109</a:t>
            </a:r>
            <a:endParaRPr lang="zh-CN" altLang="en-US" sz="1400" dirty="0"/>
          </a:p>
        </p:txBody>
      </p:sp>
      <p:sp>
        <p:nvSpPr>
          <p:cNvPr id="5" name="Rectangle 5"/>
          <p:cNvSpPr>
            <a:spLocks noChangeArrowheads="1"/>
          </p:cNvSpPr>
          <p:nvPr/>
        </p:nvSpPr>
        <p:spPr bwMode="auto">
          <a:xfrm>
            <a:off x="1331732" y="5267547"/>
            <a:ext cx="9434237" cy="554032"/>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[2]</a:t>
            </a:r>
            <a:r>
              <a:rPr lang="zh-CN" altLang="en-US" sz="1400" dirty="0" smtClean="0"/>
              <a:t>徐海伟，黎海蒂．重楼皂苷翻转急性吗啡耐受关节炎大鼠下丘脑内</a:t>
            </a:r>
            <a:r>
              <a:rPr lang="en-US" altLang="zh-CN" sz="1400" dirty="0" smtClean="0"/>
              <a:t>ACTH</a:t>
            </a:r>
            <a:r>
              <a:rPr lang="zh-CN" altLang="en-US" sz="1400" dirty="0" smtClean="0"/>
              <a:t>水平的下降</a:t>
            </a:r>
            <a:r>
              <a:rPr lang="en-US" altLang="zh-CN" sz="1400" dirty="0" smtClean="0"/>
              <a:t>[J]</a:t>
            </a:r>
            <a:r>
              <a:rPr lang="zh-CN" altLang="en-US" sz="1400" dirty="0" smtClean="0"/>
              <a:t>．中国神经科学杂志，</a:t>
            </a:r>
            <a:endParaRPr lang="en-US" altLang="zh-CN" sz="1400" dirty="0" smtClean="0"/>
          </a:p>
          <a:p>
            <a:r>
              <a:rPr lang="en-US" altLang="zh-CN" sz="1400" dirty="0" smtClean="0"/>
              <a:t>2001</a:t>
            </a:r>
            <a:r>
              <a:rPr lang="zh-CN" altLang="en-US" sz="1400" dirty="0" smtClean="0"/>
              <a:t>，</a:t>
            </a:r>
            <a:r>
              <a:rPr lang="en-US" altLang="zh-CN" sz="1400" dirty="0" smtClean="0"/>
              <a:t>17(3)</a:t>
            </a:r>
            <a:r>
              <a:rPr lang="zh-CN" altLang="en-US" sz="1400" dirty="0" smtClean="0"/>
              <a:t>：</a:t>
            </a:r>
            <a:r>
              <a:rPr lang="en-US" altLang="zh-CN" sz="1400" dirty="0" smtClean="0"/>
              <a:t>259—264</a:t>
            </a:r>
            <a:endParaRPr lang="zh-CN" altLang="en-US" sz="1400" dirty="0"/>
          </a:p>
        </p:txBody>
      </p:sp>
      <p:sp>
        <p:nvSpPr>
          <p:cNvPr id="8" name="Rectangle 5"/>
          <p:cNvSpPr>
            <a:spLocks noChangeArrowheads="1"/>
          </p:cNvSpPr>
          <p:nvPr/>
        </p:nvSpPr>
        <p:spPr bwMode="auto">
          <a:xfrm>
            <a:off x="1331731" y="4757057"/>
            <a:ext cx="9434237" cy="51049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[1]</a:t>
            </a:r>
            <a:r>
              <a:rPr lang="zh-CN" altLang="zh-CN" sz="1400" dirty="0">
                <a:cs typeface="宋体" panose="02010600030101010101" pitchFamily="2" charset="-122"/>
              </a:rPr>
              <a:t>刘友，姜树原，张柱霞，等</a:t>
            </a:r>
            <a:r>
              <a:rPr lang="en-US" altLang="zh-CN" sz="1400" dirty="0">
                <a:cs typeface="宋体" panose="02010600030101010101" pitchFamily="2" charset="-122"/>
              </a:rPr>
              <a:t>.</a:t>
            </a:r>
            <a:r>
              <a:rPr lang="zh-CN" altLang="zh-CN" sz="1400" dirty="0">
                <a:cs typeface="宋体" panose="02010600030101010101" pitchFamily="2" charset="-122"/>
              </a:rPr>
              <a:t>重楼皂苷对小鼠巨噬细胞</a:t>
            </a:r>
            <a:r>
              <a:rPr lang="en-US" altLang="zh-CN" sz="1400" dirty="0">
                <a:cs typeface="宋体" panose="02010600030101010101" pitchFamily="2" charset="-122"/>
              </a:rPr>
              <a:t>RAW264.7</a:t>
            </a:r>
            <a:r>
              <a:rPr lang="zh-CN" altLang="zh-CN" sz="1400" dirty="0">
                <a:cs typeface="宋体" panose="02010600030101010101" pitchFamily="2" charset="-122"/>
              </a:rPr>
              <a:t>增值的影响</a:t>
            </a:r>
            <a:r>
              <a:rPr lang="en-US" altLang="zh-CN" sz="1400" kern="100" dirty="0">
                <a:cs typeface="宋体" panose="02010600030101010101" pitchFamily="2" charset="-122"/>
              </a:rPr>
              <a:t>[J]</a:t>
            </a:r>
            <a:r>
              <a:rPr lang="zh-CN" altLang="zh-CN" sz="1400" kern="100" dirty="0">
                <a:cs typeface="宋体" panose="02010600030101010101" pitchFamily="2" charset="-122"/>
              </a:rPr>
              <a:t>．世界临床医学，</a:t>
            </a:r>
            <a:r>
              <a:rPr lang="en-US" altLang="zh-CN" sz="1400" kern="100" dirty="0">
                <a:cs typeface="宋体" panose="02010600030101010101" pitchFamily="2" charset="-122"/>
              </a:rPr>
              <a:t>2016,10</a:t>
            </a:r>
            <a:r>
              <a:rPr lang="zh-CN" altLang="zh-CN" sz="1400" kern="100" dirty="0">
                <a:cs typeface="宋体" panose="02010600030101010101" pitchFamily="2" charset="-122"/>
              </a:rPr>
              <a:t>（</a:t>
            </a:r>
            <a:r>
              <a:rPr lang="en-US" altLang="zh-CN" sz="1400" kern="100" dirty="0">
                <a:cs typeface="宋体" panose="02010600030101010101" pitchFamily="2" charset="-122"/>
              </a:rPr>
              <a:t>8</a:t>
            </a:r>
            <a:r>
              <a:rPr lang="zh-CN" altLang="zh-CN" sz="1400" kern="100" dirty="0">
                <a:cs typeface="宋体" panose="02010600030101010101" pitchFamily="2" charset="-122"/>
              </a:rPr>
              <a:t>）：</a:t>
            </a:r>
            <a:r>
              <a:rPr lang="en-US" altLang="zh-CN" sz="1400" kern="100" dirty="0">
                <a:cs typeface="宋体" panose="02010600030101010101" pitchFamily="2" charset="-122"/>
              </a:rPr>
              <a:t>6-7</a:t>
            </a:r>
            <a:endParaRPr lang="zh-CN" altLang="en-US" sz="1400" dirty="0"/>
          </a:p>
        </p:txBody>
      </p:sp>
    </p:spTree>
    <p:extLst>
      <p:ext uri="{BB962C8B-B14F-4D97-AF65-F5344CB8AC3E}">
        <p14:creationId xmlns:p14="http://schemas.microsoft.com/office/powerpoint/2010/main" xmlns="" val="373129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632219" y="157210"/>
            <a:ext cx="3816350" cy="769441"/>
          </a:xfrm>
          <a:prstGeom prst="rect">
            <a:avLst/>
          </a:prstGeom>
          <a:noFill/>
          <a:ln w="9525">
            <a:noFill/>
            <a:miter lim="800000"/>
            <a:headEnd/>
            <a:tailEnd/>
          </a:ln>
        </p:spPr>
        <p:txBody>
          <a:bodyPr>
            <a:spAutoFit/>
          </a:bodyPr>
          <a:lstStyle/>
          <a:p>
            <a:pPr>
              <a:spcBef>
                <a:spcPct val="50000"/>
              </a:spcBef>
            </a:pPr>
            <a:r>
              <a:rPr lang="zh-CN" altLang="en-US" sz="4400" b="1" dirty="0" smtClean="0">
                <a:solidFill>
                  <a:srgbClr val="006600"/>
                </a:solidFill>
                <a:latin typeface="华文新魏" pitchFamily="2" charset="-122"/>
                <a:ea typeface="华文新魏" pitchFamily="2" charset="-122"/>
              </a:rPr>
              <a:t>干蟾皮</a:t>
            </a:r>
            <a:endParaRPr lang="zh-CN" altLang="en-US" sz="4400" b="1" dirty="0">
              <a:solidFill>
                <a:srgbClr val="006600"/>
              </a:solidFill>
              <a:latin typeface="华文新魏" pitchFamily="2" charset="-122"/>
              <a:ea typeface="华文新魏" pitchFamily="2" charset="-122"/>
            </a:endParaRPr>
          </a:p>
        </p:txBody>
      </p:sp>
      <p:pic>
        <p:nvPicPr>
          <p:cNvPr id="5" name="Picture 6" descr="item-0F66D090-F3069E1A00000000040100000BB02B1B"/>
          <p:cNvPicPr>
            <a:picLocks noChangeAspect="1" noChangeArrowheads="1"/>
          </p:cNvPicPr>
          <p:nvPr/>
        </p:nvPicPr>
        <p:blipFill>
          <a:blip r:embed="rId3" cstate="print"/>
          <a:srcRect/>
          <a:stretch>
            <a:fillRect/>
          </a:stretch>
        </p:blipFill>
        <p:spPr bwMode="auto">
          <a:xfrm>
            <a:off x="1328057" y="1393336"/>
            <a:ext cx="2906486" cy="2201502"/>
          </a:xfrm>
          <a:prstGeom prst="rect">
            <a:avLst/>
          </a:prstGeom>
          <a:noFill/>
          <a:ln w="9525">
            <a:noFill/>
            <a:miter lim="800000"/>
            <a:headEnd/>
            <a:tailEnd/>
          </a:ln>
        </p:spPr>
      </p:pic>
      <p:sp>
        <p:nvSpPr>
          <p:cNvPr id="6" name="Text Box 6"/>
          <p:cNvSpPr txBox="1">
            <a:spLocks noChangeArrowheads="1"/>
          </p:cNvSpPr>
          <p:nvPr/>
        </p:nvSpPr>
        <p:spPr bwMode="auto">
          <a:xfrm>
            <a:off x="917051" y="3595138"/>
            <a:ext cx="4464050" cy="1015663"/>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CC3300"/>
                </a:solidFill>
                <a:latin typeface="Arial" charset="0"/>
                <a:ea typeface="宋体" charset="-122"/>
                <a:cs typeface="Arial" charset="0"/>
              </a:rPr>
              <a:t>  </a:t>
            </a:r>
          </a:p>
          <a:p>
            <a:pPr eaLnBrk="1" hangingPunct="1">
              <a:spcBef>
                <a:spcPct val="50000"/>
              </a:spcBef>
            </a:pPr>
            <a:r>
              <a:rPr lang="en-US" altLang="zh-CN" sz="2400" dirty="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a:solidFill>
                  <a:srgbClr val="0033CC"/>
                </a:solidFill>
                <a:latin typeface="微软雅黑" panose="020B0503020204020204" pitchFamily="34" charset="-122"/>
                <a:ea typeface="微软雅黑" panose="020B0503020204020204" pitchFamily="34" charset="-122"/>
                <a:cs typeface="Arial" charset="0"/>
              </a:rPr>
              <a:t>药性</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latin typeface="微软雅黑" panose="020B0503020204020204" pitchFamily="34" charset="-122"/>
                <a:ea typeface="微软雅黑" panose="020B0503020204020204" pitchFamily="34" charset="-122"/>
                <a:cs typeface="Arial" charset="0"/>
              </a:rPr>
              <a:t>辛</a:t>
            </a:r>
            <a:r>
              <a:rPr lang="zh-CN" altLang="en-US" sz="2400" dirty="0">
                <a:latin typeface="微软雅黑" panose="020B0503020204020204" pitchFamily="34" charset="-122"/>
                <a:ea typeface="微软雅黑" panose="020B0503020204020204" pitchFamily="34" charset="-122"/>
                <a:cs typeface="Arial" charset="0"/>
              </a:rPr>
              <a:t>，凉。</a:t>
            </a:r>
          </a:p>
        </p:txBody>
      </p:sp>
      <p:sp>
        <p:nvSpPr>
          <p:cNvPr id="7" name="Text Box 7"/>
          <p:cNvSpPr txBox="1">
            <a:spLocks noChangeArrowheads="1"/>
          </p:cNvSpPr>
          <p:nvPr/>
        </p:nvSpPr>
        <p:spPr bwMode="auto">
          <a:xfrm>
            <a:off x="917052" y="4807202"/>
            <a:ext cx="3807896" cy="904863"/>
          </a:xfrm>
          <a:prstGeom prst="rect">
            <a:avLst/>
          </a:prstGeom>
          <a:noFill/>
          <a:ln w="9525">
            <a:noFill/>
            <a:miter lim="800000"/>
            <a:headEnd/>
            <a:tailEnd/>
          </a:ln>
        </p:spPr>
        <p:txBody>
          <a:bodyPr wrap="square">
            <a:spAutoFit/>
          </a:bodyPr>
          <a:lstStyle/>
          <a:p>
            <a:pPr>
              <a:lnSpc>
                <a:spcPct val="85000"/>
              </a:lnSpc>
              <a:spcBef>
                <a:spcPct val="50000"/>
              </a:spcBef>
            </a:pP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solidFill>
                  <a:srgbClr val="0033CC"/>
                </a:solidFill>
                <a:latin typeface="微软雅黑" panose="020B0503020204020204" pitchFamily="34" charset="-122"/>
                <a:ea typeface="微软雅黑" panose="020B0503020204020204" pitchFamily="34" charset="-122"/>
                <a:cs typeface="Arial" charset="0"/>
              </a:rPr>
              <a:t>功效</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a:latin typeface="微软雅黑" panose="020B0503020204020204" pitchFamily="34" charset="-122"/>
                <a:ea typeface="微软雅黑" panose="020B0503020204020204" pitchFamily="34" charset="-122"/>
                <a:cs typeface="Arial" charset="0"/>
              </a:rPr>
              <a:t>清</a:t>
            </a:r>
            <a:r>
              <a:rPr lang="zh-CN" altLang="en-US" sz="2400" b="1" dirty="0">
                <a:solidFill>
                  <a:srgbClr val="FF0000"/>
                </a:solidFill>
                <a:latin typeface="微软雅黑" panose="020B0503020204020204" pitchFamily="34" charset="-122"/>
                <a:ea typeface="微软雅黑" panose="020B0503020204020204" pitchFamily="34" charset="-122"/>
                <a:cs typeface="Arial" charset="0"/>
              </a:rPr>
              <a:t>热</a:t>
            </a:r>
            <a:r>
              <a:rPr lang="zh-CN" altLang="en-US" sz="2400" dirty="0">
                <a:latin typeface="微软雅黑" panose="020B0503020204020204" pitchFamily="34" charset="-122"/>
                <a:ea typeface="微软雅黑" panose="020B0503020204020204" pitchFamily="34" charset="-122"/>
                <a:cs typeface="Arial" charset="0"/>
              </a:rPr>
              <a:t>解</a:t>
            </a:r>
            <a:r>
              <a:rPr lang="zh-CN" altLang="en-US" sz="2400" b="1" dirty="0">
                <a:solidFill>
                  <a:srgbClr val="FF0000"/>
                </a:solidFill>
                <a:latin typeface="微软雅黑" panose="020B0503020204020204" pitchFamily="34" charset="-122"/>
                <a:ea typeface="微软雅黑" panose="020B0503020204020204" pitchFamily="34" charset="-122"/>
                <a:cs typeface="Arial" charset="0"/>
              </a:rPr>
              <a:t>毒</a:t>
            </a:r>
            <a:r>
              <a:rPr lang="zh-CN" altLang="en-US" sz="2400" dirty="0">
                <a:latin typeface="微软雅黑" panose="020B0503020204020204" pitchFamily="34" charset="-122"/>
                <a:ea typeface="微软雅黑" panose="020B0503020204020204" pitchFamily="34" charset="-122"/>
                <a:cs typeface="Arial" charset="0"/>
              </a:rPr>
              <a:t>、利</a:t>
            </a:r>
            <a:r>
              <a:rPr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水</a:t>
            </a:r>
            <a:endParaRPr lang="en-US" altLang="zh-CN" sz="2400" b="1" dirty="0" smtClean="0">
              <a:solidFill>
                <a:srgbClr val="FF0000"/>
              </a:solidFill>
              <a:latin typeface="微软雅黑" panose="020B0503020204020204" pitchFamily="34" charset="-122"/>
              <a:ea typeface="微软雅黑" panose="020B0503020204020204" pitchFamily="34" charset="-122"/>
              <a:cs typeface="Arial" charset="0"/>
            </a:endParaRPr>
          </a:p>
          <a:p>
            <a:pPr>
              <a:lnSpc>
                <a:spcPct val="85000"/>
              </a:lnSpc>
              <a:spcBef>
                <a:spcPct val="50000"/>
              </a:spcBef>
            </a:pPr>
            <a:r>
              <a:rPr lang="en-US" altLang="zh-CN" sz="2400" dirty="0">
                <a:latin typeface="微软雅黑" panose="020B0503020204020204" pitchFamily="34" charset="-122"/>
                <a:ea typeface="微软雅黑" panose="020B0503020204020204" pitchFamily="34" charset="-122"/>
                <a:cs typeface="Arial" charset="0"/>
              </a:rPr>
              <a:t> </a:t>
            </a:r>
            <a:r>
              <a:rPr lang="en-US" altLang="zh-CN" sz="2400" dirty="0" smtClean="0">
                <a:latin typeface="微软雅黑" panose="020B0503020204020204" pitchFamily="34" charset="-122"/>
                <a:ea typeface="微软雅黑" panose="020B0503020204020204" pitchFamily="34" charset="-122"/>
                <a:cs typeface="Arial" charset="0"/>
              </a:rPr>
              <a:t>             </a:t>
            </a:r>
            <a:r>
              <a:rPr lang="zh-CN" altLang="en-US" sz="2400" dirty="0" smtClean="0">
                <a:latin typeface="微软雅黑" panose="020B0503020204020204" pitchFamily="34" charset="-122"/>
                <a:ea typeface="微软雅黑" panose="020B0503020204020204" pitchFamily="34" charset="-122"/>
                <a:cs typeface="Arial" charset="0"/>
              </a:rPr>
              <a:t>消</a:t>
            </a:r>
            <a:r>
              <a:rPr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肿</a:t>
            </a:r>
            <a:r>
              <a:rPr lang="zh-CN" altLang="en-US" sz="2400" dirty="0" smtClean="0">
                <a:ea typeface="宋体" charset="-122"/>
                <a:cs typeface="Arial" charset="0"/>
              </a:rPr>
              <a:t>。</a:t>
            </a:r>
            <a:endParaRPr lang="zh-CN" altLang="en-US" sz="2400" dirty="0">
              <a:ea typeface="宋体" charset="-122"/>
              <a:cs typeface="Arial" charset="0"/>
            </a:endParaRPr>
          </a:p>
        </p:txBody>
      </p:sp>
      <p:grpSp>
        <p:nvGrpSpPr>
          <p:cNvPr id="8" name="Group 12"/>
          <p:cNvGrpSpPr>
            <a:grpSpLocks/>
          </p:cNvGrpSpPr>
          <p:nvPr/>
        </p:nvGrpSpPr>
        <p:grpSpPr bwMode="auto">
          <a:xfrm>
            <a:off x="4952725" y="1936825"/>
            <a:ext cx="6311900" cy="936625"/>
            <a:chOff x="904" y="2057"/>
            <a:chExt cx="3976" cy="804"/>
          </a:xfrm>
          <a:solidFill>
            <a:schemeClr val="accent4">
              <a:lumMod val="20000"/>
              <a:lumOff val="80000"/>
            </a:schemeClr>
          </a:solidFill>
        </p:grpSpPr>
        <p:sp>
          <p:nvSpPr>
            <p:cNvPr id="9" name="AutoShape 13"/>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0" name="AutoShape 14"/>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11" name="Group 9"/>
          <p:cNvGrpSpPr>
            <a:grpSpLocks/>
          </p:cNvGrpSpPr>
          <p:nvPr/>
        </p:nvGrpSpPr>
        <p:grpSpPr bwMode="auto">
          <a:xfrm>
            <a:off x="4971767" y="3858297"/>
            <a:ext cx="6296025" cy="2345423"/>
            <a:chOff x="904" y="2057"/>
            <a:chExt cx="3976" cy="804"/>
          </a:xfrm>
          <a:solidFill>
            <a:schemeClr val="accent4">
              <a:lumMod val="20000"/>
              <a:lumOff val="80000"/>
            </a:schemeClr>
          </a:solidFill>
        </p:grpSpPr>
        <p:sp>
          <p:nvSpPr>
            <p:cNvPr id="12" name="AutoShape 10"/>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3" name="AutoShape 11"/>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sp>
        <p:nvSpPr>
          <p:cNvPr id="14" name="Text Box 36"/>
          <p:cNvSpPr txBox="1">
            <a:spLocks noChangeArrowheads="1"/>
          </p:cNvSpPr>
          <p:nvPr/>
        </p:nvSpPr>
        <p:spPr bwMode="auto">
          <a:xfrm>
            <a:off x="5205961" y="1997606"/>
            <a:ext cx="5905500" cy="1061829"/>
          </a:xfrm>
          <a:prstGeom prst="rect">
            <a:avLst/>
          </a:prstGeom>
          <a:noFill/>
          <a:ln w="9525">
            <a:noFill/>
            <a:miter lim="800000"/>
            <a:headEnd/>
            <a:tailEnd/>
          </a:ln>
        </p:spPr>
        <p:txBody>
          <a:bodyPr>
            <a:spAutoFit/>
          </a:bodyPr>
          <a:lstStyle/>
          <a:p>
            <a:pPr>
              <a:spcBef>
                <a:spcPct val="50000"/>
              </a:spcBef>
            </a:pPr>
            <a:r>
              <a:rPr lang="zh-CN" altLang="zh-CN" dirty="0">
                <a:latin typeface="微软雅黑" panose="020B0503020204020204" pitchFamily="34" charset="-122"/>
                <a:ea typeface="微软雅黑" panose="020B0503020204020204" pitchFamily="34" charset="-122"/>
              </a:rPr>
              <a:t>蟾蜍二烯羟酸内酯类</a:t>
            </a:r>
            <a:r>
              <a:rPr lang="zh-CN" altLang="zh-CN" dirty="0" smtClean="0">
                <a:latin typeface="微软雅黑" panose="020B0503020204020204" pitchFamily="34" charset="-122"/>
                <a:ea typeface="微软雅黑" panose="020B0503020204020204" pitchFamily="34" charset="-122"/>
              </a:rPr>
              <a:t>化合物</a:t>
            </a:r>
            <a:r>
              <a:rPr lang="zh-CN" altLang="en-US"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蟾毒色胺类及甾醇</a:t>
            </a:r>
            <a:r>
              <a:rPr lang="zh-CN" altLang="zh-CN" dirty="0" smtClean="0">
                <a:latin typeface="微软雅黑" panose="020B0503020204020204" pitchFamily="34" charset="-122"/>
                <a:ea typeface="微软雅黑" panose="020B0503020204020204" pitchFamily="34" charset="-122"/>
              </a:rPr>
              <a:t>类</a:t>
            </a:r>
            <a:r>
              <a:rPr lang="zh-CN" altLang="en-US"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蟾蜍环酰胺类</a:t>
            </a:r>
          </a:p>
          <a:p>
            <a:pPr>
              <a:spcBef>
                <a:spcPct val="50000"/>
              </a:spcBef>
            </a:pPr>
            <a:endParaRPr lang="zh-CN" altLang="en-US" dirty="0">
              <a:ea typeface="宋体" charset="-122"/>
              <a:cs typeface="Arial" charset="0"/>
            </a:endParaRPr>
          </a:p>
        </p:txBody>
      </p:sp>
      <p:sp>
        <p:nvSpPr>
          <p:cNvPr id="15" name="Text Box 37"/>
          <p:cNvSpPr txBox="1">
            <a:spLocks noChangeArrowheads="1"/>
          </p:cNvSpPr>
          <p:nvPr/>
        </p:nvSpPr>
        <p:spPr bwMode="auto">
          <a:xfrm>
            <a:off x="5239261" y="3996412"/>
            <a:ext cx="5903912" cy="2123658"/>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l"/>
            </a:pPr>
            <a:r>
              <a:rPr lang="zh-CN" altLang="en-US" sz="2400" dirty="0">
                <a:latin typeface="微软雅黑" panose="020B0503020204020204" pitchFamily="34" charset="-122"/>
                <a:ea typeface="微软雅黑" panose="020B0503020204020204" pitchFamily="34" charset="-122"/>
                <a:cs typeface="Arial" charset="0"/>
              </a:rPr>
              <a:t> 抗肿瘤</a:t>
            </a:r>
          </a:p>
          <a:p>
            <a:pPr>
              <a:spcBef>
                <a:spcPct val="50000"/>
              </a:spcBef>
              <a:buFont typeface="Wingdings" pitchFamily="2" charset="2"/>
              <a:buChar char="l"/>
            </a:pPr>
            <a:r>
              <a:rPr lang="zh-CN" altLang="en-US" sz="2400" dirty="0" smtClean="0">
                <a:latin typeface="微软雅黑" panose="020B0503020204020204" pitchFamily="34" charset="-122"/>
                <a:ea typeface="微软雅黑" panose="020B0503020204020204" pitchFamily="34" charset="-122"/>
                <a:cs typeface="Arial" charset="0"/>
              </a:rPr>
              <a:t> </a:t>
            </a:r>
            <a:r>
              <a:rPr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抗</a:t>
            </a:r>
            <a:r>
              <a:rPr lang="zh-CN" altLang="en-US" sz="2400" b="1" dirty="0">
                <a:solidFill>
                  <a:srgbClr val="FF0000"/>
                </a:solidFill>
                <a:latin typeface="微软雅黑" panose="020B0503020204020204" pitchFamily="34" charset="-122"/>
                <a:ea typeface="微软雅黑" panose="020B0503020204020204" pitchFamily="34" charset="-122"/>
                <a:cs typeface="Arial" charset="0"/>
              </a:rPr>
              <a:t>炎</a:t>
            </a:r>
            <a:r>
              <a:rPr lang="zh-CN" altLang="en-US" sz="2400" dirty="0">
                <a:latin typeface="微软雅黑" panose="020B0503020204020204" pitchFamily="34" charset="-122"/>
                <a:ea typeface="微软雅黑" panose="020B0503020204020204" pitchFamily="34" charset="-122"/>
                <a:cs typeface="Arial" charset="0"/>
              </a:rPr>
              <a:t>和</a:t>
            </a:r>
            <a:r>
              <a:rPr lang="zh-CN" altLang="en-US" sz="2400" b="1" dirty="0">
                <a:solidFill>
                  <a:srgbClr val="FF0000"/>
                </a:solidFill>
                <a:latin typeface="微软雅黑" panose="020B0503020204020204" pitchFamily="34" charset="-122"/>
                <a:ea typeface="微软雅黑" panose="020B0503020204020204" pitchFamily="34" charset="-122"/>
                <a:cs typeface="Arial" charset="0"/>
              </a:rPr>
              <a:t>提高机体免疫力</a:t>
            </a:r>
          </a:p>
          <a:p>
            <a:pPr eaLnBrk="1" hangingPunct="1">
              <a:spcBef>
                <a:spcPct val="50000"/>
              </a:spcBef>
              <a:buFont typeface="Wingdings" pitchFamily="2" charset="2"/>
              <a:buChar char="l"/>
            </a:pPr>
            <a:r>
              <a:rPr lang="zh-CN" altLang="en-US" sz="2400" dirty="0" smtClean="0">
                <a:latin typeface="微软雅黑" panose="020B0503020204020204" pitchFamily="34" charset="-122"/>
                <a:ea typeface="微软雅黑" panose="020B0503020204020204" pitchFamily="34" charset="-122"/>
                <a:cs typeface="Arial" charset="0"/>
              </a:rPr>
              <a:t> 强心</a:t>
            </a:r>
            <a:endParaRPr lang="en-US" altLang="zh-CN" sz="2400" dirty="0" smtClean="0">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r>
              <a:rPr lang="en-US" altLang="zh-CN" sz="2400" dirty="0" smtClean="0">
                <a:latin typeface="微软雅黑" panose="020B0503020204020204" pitchFamily="34" charset="-122"/>
                <a:ea typeface="微软雅黑" panose="020B0503020204020204" pitchFamily="34" charset="-122"/>
              </a:rPr>
              <a:t> </a:t>
            </a:r>
            <a:r>
              <a:rPr lang="zh-CN" altLang="zh-CN" sz="2400" b="1" dirty="0" smtClean="0">
                <a:solidFill>
                  <a:srgbClr val="FF0000"/>
                </a:solidFill>
                <a:latin typeface="微软雅黑" panose="020B0503020204020204" pitchFamily="34" charset="-122"/>
                <a:ea typeface="微软雅黑" panose="020B0503020204020204" pitchFamily="34" charset="-122"/>
              </a:rPr>
              <a:t>镇痛</a:t>
            </a:r>
            <a:r>
              <a:rPr lang="zh-CN" altLang="zh-CN" sz="2400" dirty="0">
                <a:latin typeface="微软雅黑" panose="020B0503020204020204" pitchFamily="34" charset="-122"/>
                <a:ea typeface="微软雅黑" panose="020B0503020204020204" pitchFamily="34" charset="-122"/>
              </a:rPr>
              <a:t>、</a:t>
            </a:r>
            <a:r>
              <a:rPr lang="zh-CN" altLang="zh-CN" sz="2400" b="1" dirty="0" smtClean="0">
                <a:solidFill>
                  <a:srgbClr val="FF0000"/>
                </a:solidFill>
                <a:latin typeface="微软雅黑" panose="020B0503020204020204" pitchFamily="34" charset="-122"/>
                <a:ea typeface="微软雅黑" panose="020B0503020204020204" pitchFamily="34" charset="-122"/>
              </a:rPr>
              <a:t>止血</a:t>
            </a:r>
            <a:endParaRPr lang="zh-CN" altLang="en-US" sz="2400" b="1" dirty="0">
              <a:solidFill>
                <a:srgbClr val="FF0000"/>
              </a:solidFill>
              <a:latin typeface="微软雅黑" panose="020B0503020204020204" pitchFamily="34" charset="-122"/>
              <a:ea typeface="微软雅黑" panose="020B0503020204020204" pitchFamily="34" charset="-122"/>
              <a:cs typeface="Arial" charset="0"/>
            </a:endParaRPr>
          </a:p>
        </p:txBody>
      </p:sp>
      <p:sp>
        <p:nvSpPr>
          <p:cNvPr id="16" name="Text Box 34"/>
          <p:cNvSpPr txBox="1">
            <a:spLocks noChangeArrowheads="1"/>
          </p:cNvSpPr>
          <p:nvPr/>
        </p:nvSpPr>
        <p:spPr bwMode="auto">
          <a:xfrm>
            <a:off x="5152439" y="3289967"/>
            <a:ext cx="2305050"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cs typeface="Arial" charset="0"/>
              </a:rPr>
              <a:t>药理</a:t>
            </a:r>
            <a:r>
              <a:rPr lang="zh-CN" altLang="en-US" sz="2400" b="1" dirty="0" smtClean="0">
                <a:solidFill>
                  <a:srgbClr val="0000FF"/>
                </a:solidFill>
                <a:latin typeface="微软雅黑" panose="020B0503020204020204" pitchFamily="34" charset="-122"/>
                <a:ea typeface="微软雅黑" panose="020B0503020204020204" pitchFamily="34" charset="-122"/>
                <a:cs typeface="Arial" charset="0"/>
              </a:rPr>
              <a:t>作用：</a:t>
            </a:r>
            <a:endParaRPr lang="zh-CN" altLang="en-US" sz="2400" b="1" dirty="0">
              <a:solidFill>
                <a:srgbClr val="0000FF"/>
              </a:solidFill>
              <a:latin typeface="微软雅黑" panose="020B0503020204020204" pitchFamily="34" charset="-122"/>
              <a:ea typeface="微软雅黑" panose="020B0503020204020204" pitchFamily="34" charset="-122"/>
              <a:cs typeface="Arial" charset="0"/>
            </a:endParaRPr>
          </a:p>
        </p:txBody>
      </p:sp>
      <p:sp>
        <p:nvSpPr>
          <p:cNvPr id="17" name="Text Box 35"/>
          <p:cNvSpPr txBox="1">
            <a:spLocks noChangeArrowheads="1"/>
          </p:cNvSpPr>
          <p:nvPr/>
        </p:nvSpPr>
        <p:spPr bwMode="auto">
          <a:xfrm>
            <a:off x="5152439" y="1368495"/>
            <a:ext cx="2305050"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smtClean="0">
                <a:solidFill>
                  <a:srgbClr val="0000FF"/>
                </a:solidFill>
                <a:latin typeface="微软雅黑" panose="020B0503020204020204" pitchFamily="34" charset="-122"/>
                <a:ea typeface="微软雅黑" panose="020B0503020204020204" pitchFamily="34" charset="-122"/>
                <a:cs typeface="Arial" charset="0"/>
              </a:rPr>
              <a:t>化学成分：</a:t>
            </a:r>
            <a:endParaRPr lang="zh-CN" altLang="en-US" sz="2400" b="1" dirty="0">
              <a:solidFill>
                <a:srgbClr val="0000FF"/>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xmlns="" val="303792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pPr algn="ctr"/>
            <a:r>
              <a:rPr lang="zh-CN" altLang="en-US" dirty="0" smtClean="0">
                <a:solidFill>
                  <a:schemeClr val="accent6">
                    <a:lumMod val="50000"/>
                  </a:schemeClr>
                </a:solidFill>
                <a:latin typeface="华文新魏" panose="02010800040101010101" pitchFamily="2" charset="-122"/>
                <a:ea typeface="华文新魏" panose="02010800040101010101" pitchFamily="2" charset="-122"/>
              </a:rPr>
              <a:t>干蟾皮的抗炎镇痛作用</a:t>
            </a:r>
            <a:endParaRPr lang="zh-CN" altLang="en-US" dirty="0">
              <a:solidFill>
                <a:schemeClr val="accent6">
                  <a:lumMod val="50000"/>
                </a:schemeClr>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1001486" y="1325563"/>
            <a:ext cx="10189028" cy="4351338"/>
          </a:xfrm>
        </p:spPr>
        <p:txBody>
          <a:bodyPr>
            <a:normAutofit/>
          </a:bodyPr>
          <a:lstStyle/>
          <a:p>
            <a:pPr>
              <a:lnSpc>
                <a:spcPct val="150000"/>
              </a:lnSpc>
              <a:spcBef>
                <a:spcPts val="1200"/>
              </a:spcBef>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干蟾皮水溶性成分具有较好的体内</a:t>
            </a:r>
            <a:r>
              <a:rPr lang="zh-CN" altLang="en-US" sz="2400" dirty="0">
                <a:solidFill>
                  <a:srgbClr val="FF0000"/>
                </a:solidFill>
                <a:latin typeface="微软雅黑" panose="020B0503020204020204" pitchFamily="34" charset="-122"/>
                <a:ea typeface="微软雅黑" panose="020B0503020204020204" pitchFamily="34" charset="-122"/>
              </a:rPr>
              <a:t>抗炎</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作用，其原理可能与调节免疫功能有关。</a:t>
            </a:r>
            <a:endParaRPr lang="en-US" altLang="zh-CN" sz="24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从</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中药中华大蟾蜍全皮中提取的主要有效成分，由蟾毒色胺、蟾毒色胺内盐、去羟基蟾毒色胺等物质组成。近年来的研究发现，其有效成分还具有明显镇痛作用</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镇痛机理：主要</a:t>
            </a:r>
            <a:r>
              <a:rPr lang="zh-CN" altLang="en-US" sz="2400" dirty="0">
                <a:solidFill>
                  <a:srgbClr val="FF0000"/>
                </a:solidFill>
                <a:latin typeface="微软雅黑" panose="020B0503020204020204" pitchFamily="34" charset="-122"/>
                <a:ea typeface="微软雅黑" panose="020B0503020204020204" pitchFamily="34" charset="-122"/>
              </a:rPr>
              <a:t>通过阿片受体介导</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的。</a:t>
            </a:r>
          </a:p>
        </p:txBody>
      </p:sp>
      <p:sp>
        <p:nvSpPr>
          <p:cNvPr id="5" name="Rectangle 5"/>
          <p:cNvSpPr>
            <a:spLocks noChangeArrowheads="1"/>
          </p:cNvSpPr>
          <p:nvPr/>
        </p:nvSpPr>
        <p:spPr bwMode="auto">
          <a:xfrm>
            <a:off x="1331730" y="5811832"/>
            <a:ext cx="9434237" cy="554032"/>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[2]</a:t>
            </a:r>
            <a:r>
              <a:rPr lang="zh-CN" altLang="en-US" sz="1400" dirty="0"/>
              <a:t>巩仔鹏</a:t>
            </a:r>
            <a:r>
              <a:rPr lang="en-US" altLang="zh-CN" sz="1400" dirty="0"/>
              <a:t>,</a:t>
            </a:r>
            <a:r>
              <a:rPr lang="zh-CN" altLang="en-US" sz="1400" dirty="0"/>
              <a:t>陈涛</a:t>
            </a:r>
            <a:r>
              <a:rPr lang="en-US" altLang="zh-CN" sz="1400" dirty="0"/>
              <a:t>. </a:t>
            </a:r>
            <a:r>
              <a:rPr lang="zh-CN" altLang="en-US" sz="1400" dirty="0"/>
              <a:t>华蟾素注射液基于阿片受体的镇痛机制研究</a:t>
            </a:r>
            <a:r>
              <a:rPr lang="en-US" altLang="zh-CN" sz="1400" dirty="0"/>
              <a:t>[J]. </a:t>
            </a:r>
            <a:r>
              <a:rPr lang="zh-CN" altLang="en-US" sz="1400" dirty="0"/>
              <a:t>中国实验方剂学杂志</a:t>
            </a:r>
            <a:r>
              <a:rPr lang="en-US" altLang="zh-CN" sz="1400" dirty="0"/>
              <a:t>,2010,16(15):120-122.</a:t>
            </a:r>
            <a:endParaRPr lang="zh-CN" altLang="en-US" sz="1400" b="1" dirty="0"/>
          </a:p>
        </p:txBody>
      </p:sp>
      <p:sp>
        <p:nvSpPr>
          <p:cNvPr id="8" name="Rectangle 5"/>
          <p:cNvSpPr>
            <a:spLocks noChangeArrowheads="1"/>
          </p:cNvSpPr>
          <p:nvPr/>
        </p:nvSpPr>
        <p:spPr bwMode="auto">
          <a:xfrm>
            <a:off x="1331730" y="5233877"/>
            <a:ext cx="9434237" cy="51049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[1]</a:t>
            </a:r>
            <a:r>
              <a:rPr lang="zh-CN" altLang="zh-CN" sz="1400" dirty="0"/>
              <a:t>薛开先</a:t>
            </a:r>
            <a:r>
              <a:rPr lang="en-US" altLang="zh-CN" sz="1400" dirty="0" smtClean="0"/>
              <a:t>.</a:t>
            </a:r>
            <a:r>
              <a:rPr lang="zh-CN" altLang="en-US" sz="1400" dirty="0" smtClean="0"/>
              <a:t> 蟾蜍</a:t>
            </a:r>
            <a:r>
              <a:rPr lang="zh-CN" altLang="en-US" sz="1400" dirty="0"/>
              <a:t>抗癌作用的探讨</a:t>
            </a:r>
            <a:r>
              <a:rPr lang="en-US" altLang="zh-CN" sz="1400" dirty="0"/>
              <a:t>[J]. </a:t>
            </a:r>
            <a:r>
              <a:rPr lang="zh-CN" altLang="en-US" sz="1400" dirty="0"/>
              <a:t>江苏医药</a:t>
            </a:r>
            <a:r>
              <a:rPr lang="en-US" altLang="zh-CN" sz="1400" dirty="0"/>
              <a:t>(</a:t>
            </a:r>
            <a:r>
              <a:rPr lang="zh-CN" altLang="en-US" sz="1400" dirty="0"/>
              <a:t>中医分册</a:t>
            </a:r>
            <a:r>
              <a:rPr lang="en-US" altLang="zh-CN" sz="1400" dirty="0"/>
              <a:t>),1979,(04):47-49.</a:t>
            </a:r>
            <a:endParaRPr lang="zh-CN" altLang="zh-CN" sz="1400" dirty="0"/>
          </a:p>
        </p:txBody>
      </p:sp>
    </p:spTree>
    <p:extLst>
      <p:ext uri="{BB962C8B-B14F-4D97-AF65-F5344CB8AC3E}">
        <p14:creationId xmlns:p14="http://schemas.microsoft.com/office/powerpoint/2010/main" xmlns="" val="846918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976012" y="120188"/>
            <a:ext cx="3816350" cy="769441"/>
          </a:xfrm>
          <a:prstGeom prst="rect">
            <a:avLst/>
          </a:prstGeom>
          <a:noFill/>
          <a:ln w="9525">
            <a:noFill/>
            <a:miter lim="800000"/>
            <a:headEnd/>
            <a:tailEnd/>
          </a:ln>
        </p:spPr>
        <p:txBody>
          <a:bodyPr>
            <a:spAutoFit/>
          </a:bodyPr>
          <a:lstStyle/>
          <a:p>
            <a:pPr>
              <a:spcBef>
                <a:spcPct val="50000"/>
              </a:spcBef>
            </a:pPr>
            <a:r>
              <a:rPr lang="zh-CN" altLang="en-US" sz="4400" b="1" dirty="0">
                <a:solidFill>
                  <a:srgbClr val="006600"/>
                </a:solidFill>
                <a:latin typeface="华文新魏" pitchFamily="2" charset="-122"/>
                <a:ea typeface="华文新魏" pitchFamily="2" charset="-122"/>
              </a:rPr>
              <a:t>蜈蚣</a:t>
            </a:r>
          </a:p>
        </p:txBody>
      </p:sp>
      <p:sp>
        <p:nvSpPr>
          <p:cNvPr id="5" name="Text Box 6"/>
          <p:cNvSpPr txBox="1">
            <a:spLocks noChangeArrowheads="1"/>
          </p:cNvSpPr>
          <p:nvPr/>
        </p:nvSpPr>
        <p:spPr bwMode="auto">
          <a:xfrm>
            <a:off x="1015993" y="3729691"/>
            <a:ext cx="4464050" cy="457200"/>
          </a:xfrm>
          <a:prstGeom prst="rect">
            <a:avLst/>
          </a:prstGeom>
          <a:noFill/>
          <a:ln w="9525">
            <a:noFill/>
            <a:miter lim="800000"/>
            <a:headEnd/>
            <a:tailEnd/>
          </a:ln>
        </p:spPr>
        <p:txBody>
          <a:bodyPr>
            <a:spAutoFit/>
          </a:bodyPr>
          <a:lstStyle/>
          <a:p>
            <a:pPr eaLnBrk="1" hangingPunct="1">
              <a:spcBef>
                <a:spcPct val="50000"/>
              </a:spcBef>
            </a:pPr>
            <a:r>
              <a:rPr lang="en-US" altLang="zh-CN" sz="2400" dirty="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a:solidFill>
                  <a:srgbClr val="0033CC"/>
                </a:solidFill>
                <a:latin typeface="微软雅黑" panose="020B0503020204020204" pitchFamily="34" charset="-122"/>
                <a:ea typeface="微软雅黑" panose="020B0503020204020204" pitchFamily="34" charset="-122"/>
                <a:cs typeface="Arial" charset="0"/>
              </a:rPr>
              <a:t>药性</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latin typeface="微软雅黑" panose="020B0503020204020204" pitchFamily="34" charset="-122"/>
                <a:ea typeface="微软雅黑" panose="020B0503020204020204" pitchFamily="34" charset="-122"/>
                <a:cs typeface="Arial" charset="0"/>
              </a:rPr>
              <a:t>辛</a:t>
            </a:r>
            <a:r>
              <a:rPr lang="zh-CN" altLang="en-US" sz="2400" dirty="0">
                <a:latin typeface="微软雅黑" panose="020B0503020204020204" pitchFamily="34" charset="-122"/>
                <a:ea typeface="微软雅黑" panose="020B0503020204020204" pitchFamily="34" charset="-122"/>
                <a:cs typeface="Arial" charset="0"/>
              </a:rPr>
              <a:t>，温。</a:t>
            </a:r>
          </a:p>
        </p:txBody>
      </p:sp>
      <p:sp>
        <p:nvSpPr>
          <p:cNvPr id="6" name="Text Box 7"/>
          <p:cNvSpPr txBox="1">
            <a:spLocks noChangeArrowheads="1"/>
          </p:cNvSpPr>
          <p:nvPr/>
        </p:nvSpPr>
        <p:spPr bwMode="auto">
          <a:xfrm>
            <a:off x="1015993" y="4582946"/>
            <a:ext cx="4824413" cy="904863"/>
          </a:xfrm>
          <a:prstGeom prst="rect">
            <a:avLst/>
          </a:prstGeom>
          <a:noFill/>
          <a:ln w="9525">
            <a:noFill/>
            <a:miter lim="800000"/>
            <a:headEnd/>
            <a:tailEnd/>
          </a:ln>
        </p:spPr>
        <p:txBody>
          <a:bodyPr>
            <a:spAutoFit/>
          </a:bodyPr>
          <a:lstStyle/>
          <a:p>
            <a:pPr>
              <a:lnSpc>
                <a:spcPct val="110000"/>
              </a:lnSpc>
            </a:pP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solidFill>
                  <a:srgbClr val="0033CC"/>
                </a:solidFill>
                <a:latin typeface="微软雅黑" panose="020B0503020204020204" pitchFamily="34" charset="-122"/>
                <a:ea typeface="微软雅黑" panose="020B0503020204020204" pitchFamily="34" charset="-122"/>
                <a:cs typeface="Arial" charset="0"/>
              </a:rPr>
              <a:t>功效</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kumimoji="1" lang="zh-CN" altLang="en-US" sz="2400" dirty="0" smtClean="0">
                <a:latin typeface="微软雅黑" panose="020B0503020204020204" pitchFamily="34" charset="-122"/>
                <a:ea typeface="微软雅黑" panose="020B0503020204020204" pitchFamily="34" charset="-122"/>
                <a:cs typeface="Arial" charset="0"/>
              </a:rPr>
              <a:t>息</a:t>
            </a:r>
            <a:r>
              <a:rPr kumimoji="1" lang="zh-CN" altLang="en-US" sz="2400" b="1" dirty="0">
                <a:solidFill>
                  <a:srgbClr val="FF0000"/>
                </a:solidFill>
                <a:latin typeface="微软雅黑" panose="020B0503020204020204" pitchFamily="34" charset="-122"/>
                <a:ea typeface="微软雅黑" panose="020B0503020204020204" pitchFamily="34" charset="-122"/>
                <a:cs typeface="Arial" charset="0"/>
              </a:rPr>
              <a:t>风</a:t>
            </a:r>
            <a:r>
              <a:rPr kumimoji="1" lang="zh-CN" altLang="en-US" sz="2400" dirty="0">
                <a:latin typeface="微软雅黑" panose="020B0503020204020204" pitchFamily="34" charset="-122"/>
                <a:ea typeface="微软雅黑" panose="020B0503020204020204" pitchFamily="34" charset="-122"/>
                <a:cs typeface="Arial" charset="0"/>
              </a:rPr>
              <a:t>镇痉，通络</a:t>
            </a:r>
            <a:r>
              <a:rPr kumimoji="1" lang="zh-CN" altLang="en-US" sz="2400" dirty="0" smtClean="0">
                <a:latin typeface="微软雅黑" panose="020B0503020204020204" pitchFamily="34" charset="-122"/>
                <a:ea typeface="微软雅黑" panose="020B0503020204020204" pitchFamily="34" charset="-122"/>
                <a:cs typeface="Arial" charset="0"/>
              </a:rPr>
              <a:t>止</a:t>
            </a:r>
            <a:r>
              <a:rPr kumimoji="1" lang="zh-CN" altLang="en-US" sz="2400" b="1" dirty="0" smtClean="0">
                <a:solidFill>
                  <a:srgbClr val="FF0000"/>
                </a:solidFill>
                <a:latin typeface="微软雅黑" panose="020B0503020204020204" pitchFamily="34" charset="-122"/>
                <a:ea typeface="微软雅黑" panose="020B0503020204020204" pitchFamily="34" charset="-122"/>
                <a:cs typeface="Arial" charset="0"/>
              </a:rPr>
              <a:t>痛</a:t>
            </a:r>
            <a:r>
              <a:rPr kumimoji="1" lang="zh-CN" altLang="en-US" sz="2400" dirty="0" smtClean="0">
                <a:latin typeface="微软雅黑" panose="020B0503020204020204" pitchFamily="34" charset="-122"/>
                <a:ea typeface="微软雅黑" panose="020B0503020204020204" pitchFamily="34" charset="-122"/>
                <a:cs typeface="Arial" charset="0"/>
              </a:rPr>
              <a:t>，</a:t>
            </a:r>
            <a:endParaRPr kumimoji="1" lang="en-US" altLang="zh-CN" sz="2400" dirty="0" smtClean="0">
              <a:latin typeface="微软雅黑" panose="020B0503020204020204" pitchFamily="34" charset="-122"/>
              <a:ea typeface="微软雅黑" panose="020B0503020204020204" pitchFamily="34" charset="-122"/>
              <a:cs typeface="Arial" charset="0"/>
            </a:endParaRPr>
          </a:p>
          <a:p>
            <a:pPr>
              <a:lnSpc>
                <a:spcPct val="110000"/>
              </a:lnSpc>
            </a:pPr>
            <a:r>
              <a:rPr kumimoji="1" lang="en-US" altLang="zh-CN" sz="2400" dirty="0">
                <a:latin typeface="微软雅黑" panose="020B0503020204020204" pitchFamily="34" charset="-122"/>
                <a:ea typeface="微软雅黑" panose="020B0503020204020204" pitchFamily="34" charset="-122"/>
                <a:cs typeface="Arial" charset="0"/>
              </a:rPr>
              <a:t> </a:t>
            </a:r>
            <a:r>
              <a:rPr kumimoji="1" lang="en-US" altLang="zh-CN" sz="2400" dirty="0" smtClean="0">
                <a:latin typeface="微软雅黑" panose="020B0503020204020204" pitchFamily="34" charset="-122"/>
                <a:ea typeface="微软雅黑" panose="020B0503020204020204" pitchFamily="34" charset="-122"/>
                <a:cs typeface="Arial" charset="0"/>
              </a:rPr>
              <a:t>             </a:t>
            </a:r>
            <a:r>
              <a:rPr kumimoji="1" lang="zh-CN" altLang="en-US" sz="2400" dirty="0" smtClean="0">
                <a:latin typeface="微软雅黑" panose="020B0503020204020204" pitchFamily="34" charset="-122"/>
                <a:ea typeface="微软雅黑" panose="020B0503020204020204" pitchFamily="34" charset="-122"/>
                <a:cs typeface="Arial" charset="0"/>
              </a:rPr>
              <a:t>攻毒散结。 </a:t>
            </a:r>
            <a:endParaRPr kumimoji="1" lang="zh-CN" altLang="en-US" sz="2400" dirty="0">
              <a:latin typeface="微软雅黑" panose="020B0503020204020204" pitchFamily="34" charset="-122"/>
              <a:ea typeface="微软雅黑" panose="020B0503020204020204" pitchFamily="34" charset="-122"/>
              <a:cs typeface="Arial" charset="0"/>
            </a:endParaRPr>
          </a:p>
        </p:txBody>
      </p:sp>
      <p:sp>
        <p:nvSpPr>
          <p:cNvPr id="7" name="AutoShape 13"/>
          <p:cNvSpPr>
            <a:spLocks noChangeArrowheads="1"/>
          </p:cNvSpPr>
          <p:nvPr/>
        </p:nvSpPr>
        <p:spPr bwMode="ltGray">
          <a:xfrm>
            <a:off x="5480042" y="1934711"/>
            <a:ext cx="6308725" cy="1152525"/>
          </a:xfrm>
          <a:prstGeom prst="roundRect">
            <a:avLst>
              <a:gd name="adj" fmla="val 16667"/>
            </a:avLst>
          </a:prstGeom>
          <a:solidFill>
            <a:schemeClr val="accent4">
              <a:lumMod val="20000"/>
              <a:lumOff val="80000"/>
            </a:schemeClr>
          </a:solid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8" name="Group 9"/>
          <p:cNvGrpSpPr>
            <a:grpSpLocks/>
          </p:cNvGrpSpPr>
          <p:nvPr/>
        </p:nvGrpSpPr>
        <p:grpSpPr bwMode="auto">
          <a:xfrm>
            <a:off x="5556634" y="3958291"/>
            <a:ext cx="6232133" cy="2432149"/>
            <a:chOff x="904" y="2057"/>
            <a:chExt cx="3976" cy="804"/>
          </a:xfrm>
          <a:solidFill>
            <a:schemeClr val="accent4">
              <a:lumMod val="20000"/>
              <a:lumOff val="80000"/>
            </a:schemeClr>
          </a:solidFill>
        </p:grpSpPr>
        <p:sp>
          <p:nvSpPr>
            <p:cNvPr id="9" name="AutoShape 10"/>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0" name="AutoShape 11"/>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sp>
        <p:nvSpPr>
          <p:cNvPr id="11" name="Text Box 36"/>
          <p:cNvSpPr txBox="1">
            <a:spLocks noChangeArrowheads="1"/>
          </p:cNvSpPr>
          <p:nvPr/>
        </p:nvSpPr>
        <p:spPr bwMode="auto">
          <a:xfrm>
            <a:off x="5681655" y="2042581"/>
            <a:ext cx="5905500" cy="830997"/>
          </a:xfrm>
          <a:prstGeom prst="rect">
            <a:avLst/>
          </a:prstGeom>
          <a:noFill/>
          <a:ln w="9525">
            <a:noFill/>
            <a:miter lim="800000"/>
            <a:headEnd/>
            <a:tailEnd/>
          </a:ln>
        </p:spPr>
        <p:txBody>
          <a:bodyPr>
            <a:spAutoFit/>
          </a:bodyPr>
          <a:lstStyle/>
          <a:p>
            <a:pPr>
              <a:lnSpc>
                <a:spcPct val="120000"/>
              </a:lnSpc>
              <a:spcBef>
                <a:spcPct val="50000"/>
              </a:spcBef>
            </a:pPr>
            <a:r>
              <a:rPr lang="zh-CN" altLang="zh-CN" sz="2000" dirty="0">
                <a:latin typeface="微软雅黑" panose="020B0503020204020204" pitchFamily="34" charset="-122"/>
                <a:ea typeface="微软雅黑" panose="020B0503020204020204" pitchFamily="34" charset="-122"/>
              </a:rPr>
              <a:t>主要活性物质为</a:t>
            </a:r>
            <a:r>
              <a:rPr lang="zh-CN" altLang="zh-CN" sz="2000" dirty="0" smtClean="0">
                <a:latin typeface="微软雅黑" panose="020B0503020204020204" pitchFamily="34" charset="-122"/>
                <a:ea typeface="微软雅黑" panose="020B0503020204020204" pitchFamily="34" charset="-122"/>
              </a:rPr>
              <a:t>挥发油</a:t>
            </a:r>
            <a:r>
              <a:rPr lang="zh-CN" altLang="en-US" sz="2000" dirty="0" smtClean="0">
                <a:latin typeface="微软雅黑" panose="020B0503020204020204" pitchFamily="34" charset="-122"/>
                <a:ea typeface="微软雅黑" panose="020B0503020204020204" pitchFamily="34" charset="-122"/>
              </a:rPr>
              <a:t>。还有</a:t>
            </a:r>
            <a:r>
              <a:rPr lang="zh-CN" altLang="zh-CN" sz="2000" dirty="0" smtClean="0">
                <a:latin typeface="微软雅黑" panose="020B0503020204020204" pitchFamily="34" charset="-122"/>
                <a:ea typeface="微软雅黑" panose="020B0503020204020204" pitchFamily="34" charset="-122"/>
              </a:rPr>
              <a:t>黄酮</a:t>
            </a:r>
            <a:r>
              <a:rPr lang="zh-CN" altLang="zh-CN" sz="2000" dirty="0">
                <a:latin typeface="微软雅黑" panose="020B0503020204020204" pitchFamily="34" charset="-122"/>
                <a:ea typeface="微软雅黑" panose="020B0503020204020204" pitchFamily="34" charset="-122"/>
              </a:rPr>
              <a:t>寡</a:t>
            </a:r>
            <a:r>
              <a:rPr lang="zh-CN" altLang="zh-CN" sz="2000" dirty="0" smtClean="0">
                <a:latin typeface="微软雅黑" panose="020B0503020204020204" pitchFamily="34" charset="-122"/>
                <a:ea typeface="微软雅黑" panose="020B0503020204020204" pitchFamily="34" charset="-122"/>
              </a:rPr>
              <a:t>糖苷</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牡</a:t>
            </a:r>
            <a:r>
              <a:rPr lang="zh-CN" altLang="zh-CN" sz="2000" dirty="0">
                <a:latin typeface="微软雅黑" panose="020B0503020204020204" pitchFamily="34" charset="-122"/>
                <a:ea typeface="微软雅黑" panose="020B0503020204020204" pitchFamily="34" charset="-122"/>
              </a:rPr>
              <a:t>荆素和荭草</a:t>
            </a:r>
            <a:r>
              <a:rPr lang="zh-CN" altLang="zh-CN" sz="2000" dirty="0" smtClean="0">
                <a:latin typeface="微软雅黑" panose="020B0503020204020204" pitchFamily="34" charset="-122"/>
                <a:ea typeface="微软雅黑" panose="020B0503020204020204" pitchFamily="34" charset="-122"/>
              </a:rPr>
              <a:t>素</a:t>
            </a:r>
            <a:r>
              <a:rPr lang="zh-CN" altLang="en-US"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多种肽类化合物</a:t>
            </a:r>
            <a:r>
              <a:rPr lang="zh-CN" altLang="en-US" sz="2000" dirty="0" smtClean="0">
                <a:latin typeface="微软雅黑" panose="020B0503020204020204" pitchFamily="34" charset="-122"/>
                <a:ea typeface="微软雅黑" panose="020B0503020204020204" pitchFamily="34" charset="-122"/>
              </a:rPr>
              <a:t>等</a:t>
            </a:r>
            <a:r>
              <a:rPr lang="zh-CN" altLang="en-US" sz="2000" dirty="0">
                <a:latin typeface="微软雅黑" panose="020B0503020204020204" pitchFamily="34" charset="-122"/>
                <a:ea typeface="微软雅黑" panose="020B0503020204020204" pitchFamily="34" charset="-122"/>
              </a:rPr>
              <a:t>。 </a:t>
            </a:r>
          </a:p>
        </p:txBody>
      </p:sp>
      <p:sp>
        <p:nvSpPr>
          <p:cNvPr id="12" name="Text Box 37"/>
          <p:cNvSpPr txBox="1">
            <a:spLocks noChangeArrowheads="1"/>
          </p:cNvSpPr>
          <p:nvPr/>
        </p:nvSpPr>
        <p:spPr bwMode="auto">
          <a:xfrm>
            <a:off x="5840406" y="4067442"/>
            <a:ext cx="5903912" cy="2662267"/>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l"/>
            </a:pPr>
            <a:r>
              <a:rPr lang="zh-CN" altLang="en-US" dirty="0">
                <a:latin typeface="Arial" charset="0"/>
                <a:ea typeface="宋体" charset="-122"/>
                <a:cs typeface="Arial" charset="0"/>
              </a:rPr>
              <a:t> </a:t>
            </a:r>
            <a:r>
              <a:rPr lang="zh-CN" altLang="en-US" sz="2000" dirty="0" smtClean="0">
                <a:latin typeface="微软雅黑" panose="020B0503020204020204" pitchFamily="34" charset="-122"/>
                <a:ea typeface="微软雅黑" panose="020B0503020204020204" pitchFamily="34" charset="-122"/>
                <a:cs typeface="Arial" charset="0"/>
              </a:rPr>
              <a:t>抗肿瘤</a:t>
            </a:r>
            <a:endParaRPr lang="zh-CN" altLang="en-US" sz="2000" dirty="0">
              <a:latin typeface="微软雅黑" panose="020B0503020204020204" pitchFamily="34" charset="-122"/>
              <a:ea typeface="微软雅黑" panose="020B0503020204020204" pitchFamily="34" charset="-122"/>
              <a:cs typeface="Arial" charset="0"/>
            </a:endParaRPr>
          </a:p>
          <a:p>
            <a:pPr lvl="0">
              <a:spcBef>
                <a:spcPct val="50000"/>
              </a:spcBef>
              <a:buFont typeface="Wingdings" pitchFamily="2" charset="2"/>
              <a:buChar char="l"/>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中枢抑制</a:t>
            </a:r>
            <a:r>
              <a:rPr lang="zh-CN" altLang="zh-CN" sz="2000" dirty="0">
                <a:latin typeface="微软雅黑" panose="020B0503020204020204" pitchFamily="34" charset="-122"/>
                <a:ea typeface="微软雅黑" panose="020B0503020204020204" pitchFamily="34" charset="-122"/>
              </a:rPr>
              <a:t>及抗惊厥作用</a:t>
            </a:r>
          </a:p>
          <a:p>
            <a:pPr>
              <a:spcBef>
                <a:spcPct val="50000"/>
              </a:spcBef>
              <a:buFont typeface="Wingdings" pitchFamily="2" charset="2"/>
              <a:buChar char="l"/>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对</a:t>
            </a:r>
            <a:r>
              <a:rPr lang="zh-CN" altLang="zh-CN" sz="2000" dirty="0">
                <a:latin typeface="微软雅黑" panose="020B0503020204020204" pitchFamily="34" charset="-122"/>
                <a:ea typeface="微软雅黑" panose="020B0503020204020204" pitchFamily="34" charset="-122"/>
              </a:rPr>
              <a:t>心血管系统的</a:t>
            </a:r>
            <a:r>
              <a:rPr lang="zh-CN" altLang="zh-CN" sz="2000" dirty="0" smtClean="0">
                <a:latin typeface="微软雅黑" panose="020B0503020204020204" pitchFamily="34" charset="-122"/>
                <a:ea typeface="微软雅黑" panose="020B0503020204020204" pitchFamily="34" charset="-122"/>
              </a:rPr>
              <a:t>作用</a:t>
            </a:r>
            <a:endParaRPr lang="en-US" altLang="zh-CN" sz="2000" dirty="0" smtClean="0">
              <a:latin typeface="微软雅黑" panose="020B0503020204020204" pitchFamily="34" charset="-122"/>
              <a:ea typeface="微软雅黑" panose="020B0503020204020204" pitchFamily="34" charset="-122"/>
            </a:endParaRPr>
          </a:p>
          <a:p>
            <a:pPr>
              <a:spcBef>
                <a:spcPct val="50000"/>
              </a:spcBef>
              <a:buFont typeface="Wingdings" pitchFamily="2" charset="2"/>
              <a:buChar char="l"/>
            </a:pPr>
            <a:r>
              <a:rPr lang="zh-CN" altLang="en-US" sz="2000" dirty="0" smtClean="0">
                <a:latin typeface="微软雅黑" panose="020B0503020204020204" pitchFamily="34" charset="-122"/>
                <a:ea typeface="微软雅黑" panose="020B0503020204020204" pitchFamily="34" charset="-122"/>
                <a:cs typeface="Arial" charset="0"/>
              </a:rPr>
              <a:t> 抑</a:t>
            </a:r>
            <a:r>
              <a:rPr lang="zh-CN" altLang="en-US" sz="2000" dirty="0">
                <a:latin typeface="微软雅黑" panose="020B0503020204020204" pitchFamily="34" charset="-122"/>
                <a:ea typeface="微软雅黑" panose="020B0503020204020204" pitchFamily="34" charset="-122"/>
                <a:cs typeface="Arial" charset="0"/>
              </a:rPr>
              <a:t>菌、</a:t>
            </a:r>
            <a:r>
              <a:rPr lang="zh-CN" altLang="en-US" sz="2000" b="1" dirty="0">
                <a:solidFill>
                  <a:srgbClr val="FF0000"/>
                </a:solidFill>
                <a:latin typeface="微软雅黑" panose="020B0503020204020204" pitchFamily="34" charset="-122"/>
                <a:ea typeface="微软雅黑" panose="020B0503020204020204" pitchFamily="34" charset="-122"/>
                <a:cs typeface="Arial" charset="0"/>
              </a:rPr>
              <a:t>抗炎镇痛</a:t>
            </a:r>
            <a:r>
              <a:rPr lang="zh-CN" altLang="en-US" sz="2000" dirty="0" smtClean="0">
                <a:latin typeface="微软雅黑" panose="020B0503020204020204" pitchFamily="34" charset="-122"/>
                <a:ea typeface="微软雅黑" panose="020B0503020204020204" pitchFamily="34" charset="-122"/>
                <a:cs typeface="Arial" charset="0"/>
              </a:rPr>
              <a:t>作用</a:t>
            </a:r>
            <a:endParaRPr lang="zh-CN" altLang="en-US" sz="2000" dirty="0">
              <a:latin typeface="微软雅黑" panose="020B0503020204020204" pitchFamily="34" charset="-122"/>
              <a:ea typeface="微软雅黑" panose="020B0503020204020204" pitchFamily="34" charset="-122"/>
              <a:cs typeface="Arial" charset="0"/>
            </a:endParaRPr>
          </a:p>
          <a:p>
            <a:pPr lvl="0">
              <a:spcBef>
                <a:spcPct val="50000"/>
              </a:spcBef>
              <a:buFont typeface="Wingdings" pitchFamily="2" charset="2"/>
              <a:buChar char="l"/>
            </a:pPr>
            <a:r>
              <a:rPr lang="en-US" altLang="zh-CN" sz="2000" dirty="0" smtClean="0">
                <a:latin typeface="微软雅黑" panose="020B0503020204020204" pitchFamily="34" charset="-122"/>
                <a:ea typeface="微软雅黑" panose="020B0503020204020204" pitchFamily="34"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提高</a:t>
            </a:r>
            <a:r>
              <a:rPr lang="zh-CN" altLang="zh-CN" sz="2000" b="1" dirty="0" smtClean="0">
                <a:solidFill>
                  <a:srgbClr val="FF0000"/>
                </a:solidFill>
                <a:latin typeface="微软雅黑" panose="020B0503020204020204" pitchFamily="34" charset="-122"/>
                <a:ea typeface="微软雅黑" panose="020B0503020204020204" pitchFamily="34" charset="-122"/>
              </a:rPr>
              <a:t>免疫</a:t>
            </a:r>
            <a:r>
              <a:rPr lang="zh-CN" altLang="zh-CN" sz="2000" b="1" dirty="0">
                <a:solidFill>
                  <a:srgbClr val="FF0000"/>
                </a:solidFill>
                <a:latin typeface="微软雅黑" panose="020B0503020204020204" pitchFamily="34" charset="-122"/>
                <a:ea typeface="微软雅黑" panose="020B0503020204020204" pitchFamily="34" charset="-122"/>
              </a:rPr>
              <a:t>功能</a:t>
            </a:r>
            <a:r>
              <a:rPr lang="zh-CN" altLang="zh-CN" sz="2000" dirty="0">
                <a:latin typeface="微软雅黑" panose="020B0503020204020204" pitchFamily="34" charset="-122"/>
                <a:ea typeface="微软雅黑" panose="020B0503020204020204" pitchFamily="34" charset="-122"/>
              </a:rPr>
              <a:t>及抗衰老作用</a:t>
            </a:r>
          </a:p>
          <a:p>
            <a:pPr eaLnBrk="1" hangingPunct="1">
              <a:spcBef>
                <a:spcPct val="50000"/>
              </a:spcBef>
            </a:pPr>
            <a:endParaRPr lang="zh-CN" altLang="en-US" dirty="0">
              <a:latin typeface="宋体" charset="-122"/>
              <a:ea typeface="宋体" charset="-122"/>
              <a:cs typeface="Arial" charset="0"/>
            </a:endParaRPr>
          </a:p>
        </p:txBody>
      </p:sp>
      <p:sp>
        <p:nvSpPr>
          <p:cNvPr id="13" name="Text Box 32"/>
          <p:cNvSpPr txBox="1">
            <a:spLocks noChangeArrowheads="1"/>
          </p:cNvSpPr>
          <p:nvPr/>
        </p:nvSpPr>
        <p:spPr bwMode="auto">
          <a:xfrm>
            <a:off x="5539693" y="1296149"/>
            <a:ext cx="2305050"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smtClean="0">
                <a:solidFill>
                  <a:srgbClr val="0033CC"/>
                </a:solidFill>
                <a:latin typeface="微软雅黑" panose="020B0503020204020204" pitchFamily="34" charset="-122"/>
                <a:ea typeface="微软雅黑" panose="020B0503020204020204" pitchFamily="34" charset="-122"/>
                <a:cs typeface="Arial" charset="0"/>
              </a:rPr>
              <a:t>化学成分：</a:t>
            </a:r>
            <a:endParaRPr lang="zh-CN" altLang="en-US" sz="2400" b="1" dirty="0">
              <a:solidFill>
                <a:srgbClr val="0033CC"/>
              </a:solidFill>
              <a:latin typeface="微软雅黑" panose="020B0503020204020204" pitchFamily="34" charset="-122"/>
              <a:ea typeface="微软雅黑" panose="020B0503020204020204" pitchFamily="34" charset="-122"/>
              <a:cs typeface="Arial" charset="0"/>
            </a:endParaRPr>
          </a:p>
        </p:txBody>
      </p:sp>
      <p:sp>
        <p:nvSpPr>
          <p:cNvPr id="14" name="Text Box 33"/>
          <p:cNvSpPr txBox="1">
            <a:spLocks noChangeArrowheads="1"/>
          </p:cNvSpPr>
          <p:nvPr/>
        </p:nvSpPr>
        <p:spPr bwMode="auto">
          <a:xfrm>
            <a:off x="5539693" y="3303916"/>
            <a:ext cx="2305050"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0033CC"/>
                </a:solidFill>
                <a:latin typeface="微软雅黑" panose="020B0503020204020204" pitchFamily="34" charset="-122"/>
                <a:ea typeface="微软雅黑" panose="020B0503020204020204" pitchFamily="34" charset="-122"/>
                <a:cs typeface="Arial" charset="0"/>
              </a:rPr>
              <a:t>药理</a:t>
            </a:r>
            <a:r>
              <a:rPr lang="zh-CN" altLang="en-US" sz="2400" b="1" dirty="0" smtClean="0">
                <a:solidFill>
                  <a:srgbClr val="0033CC"/>
                </a:solidFill>
                <a:latin typeface="微软雅黑" panose="020B0503020204020204" pitchFamily="34" charset="-122"/>
                <a:ea typeface="微软雅黑" panose="020B0503020204020204" pitchFamily="34" charset="-122"/>
                <a:cs typeface="Arial" charset="0"/>
              </a:rPr>
              <a:t>作用：</a:t>
            </a:r>
            <a:endParaRPr lang="zh-CN" altLang="en-US" sz="2400" b="1" dirty="0">
              <a:solidFill>
                <a:srgbClr val="0033CC"/>
              </a:solidFill>
              <a:latin typeface="微软雅黑" panose="020B0503020204020204" pitchFamily="34" charset="-122"/>
              <a:ea typeface="微软雅黑" panose="020B0503020204020204" pitchFamily="34" charset="-122"/>
              <a:cs typeface="Arial" charset="0"/>
            </a:endParaRPr>
          </a:p>
        </p:txBody>
      </p:sp>
      <p:pic>
        <p:nvPicPr>
          <p:cNvPr id="15" name="Picture 36" descr="342ac65c10385343aee4bfb59313b07eca80887e"/>
          <p:cNvPicPr>
            <a:picLocks noChangeAspect="1" noChangeArrowheads="1"/>
          </p:cNvPicPr>
          <p:nvPr/>
        </p:nvPicPr>
        <p:blipFill>
          <a:blip r:embed="rId3" cstate="print"/>
          <a:srcRect/>
          <a:stretch>
            <a:fillRect/>
          </a:stretch>
        </p:blipFill>
        <p:spPr bwMode="auto">
          <a:xfrm>
            <a:off x="1198291" y="1524200"/>
            <a:ext cx="3092300" cy="1973549"/>
          </a:xfrm>
          <a:prstGeom prst="rect">
            <a:avLst/>
          </a:prstGeom>
          <a:noFill/>
          <a:ln w="9525">
            <a:noFill/>
            <a:miter lim="800000"/>
            <a:headEnd/>
            <a:tailEnd/>
          </a:ln>
        </p:spPr>
      </p:pic>
    </p:spTree>
    <p:extLst>
      <p:ext uri="{BB962C8B-B14F-4D97-AF65-F5344CB8AC3E}">
        <p14:creationId xmlns:p14="http://schemas.microsoft.com/office/powerpoint/2010/main" xmlns="" val="3611571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pPr algn="ctr"/>
            <a:r>
              <a:rPr lang="zh-CN" altLang="en-US" dirty="0" smtClean="0">
                <a:solidFill>
                  <a:srgbClr val="1F6325"/>
                </a:solidFill>
                <a:latin typeface="华文新魏" panose="02010800040101010101" pitchFamily="2" charset="-122"/>
                <a:ea typeface="华文新魏" panose="02010800040101010101" pitchFamily="2" charset="-122"/>
              </a:rPr>
              <a:t>蜈蚣的抗炎镇痛作用</a:t>
            </a:r>
            <a:endParaRPr lang="zh-CN" altLang="en-US" dirty="0">
              <a:solidFill>
                <a:srgbClr val="1F6325"/>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1001486" y="1325563"/>
            <a:ext cx="10189028" cy="4351338"/>
          </a:xfrm>
        </p:spPr>
        <p:txBody>
          <a:bodyPr>
            <a:normAutofit/>
          </a:bodyPr>
          <a:lstStyle/>
          <a:p>
            <a:pPr>
              <a:lnSpc>
                <a:spcPct val="150000"/>
              </a:lnSpc>
              <a:spcBef>
                <a:spcPts val="1200"/>
              </a:spcBef>
            </a:pPr>
            <a:r>
              <a:rPr lang="zh-CN" altLang="en-US" sz="2400" dirty="0" smtClean="0">
                <a:latin typeface="微软雅黑" panose="020B0503020204020204" pitchFamily="34" charset="-122"/>
                <a:ea typeface="微软雅黑" panose="020B0503020204020204" pitchFamily="34" charset="-122"/>
              </a:rPr>
              <a:t>蜈蚣</a:t>
            </a:r>
            <a:r>
              <a:rPr lang="zh-CN" altLang="zh-CN" sz="2400" dirty="0" smtClean="0">
                <a:latin typeface="微软雅黑" panose="020B0503020204020204" pitchFamily="34" charset="-122"/>
                <a:ea typeface="微软雅黑" panose="020B0503020204020204" pitchFamily="34" charset="-122"/>
              </a:rPr>
              <a:t>水</a:t>
            </a:r>
            <a:r>
              <a:rPr lang="zh-CN" altLang="zh-CN" sz="2400" dirty="0">
                <a:latin typeface="微软雅黑" panose="020B0503020204020204" pitchFamily="34" charset="-122"/>
                <a:ea typeface="微软雅黑" panose="020B0503020204020204" pitchFamily="34" charset="-122"/>
              </a:rPr>
              <a:t>提物对炎症早期的毛细血管通透性增加和耳廓炎症均有明显的</a:t>
            </a:r>
            <a:r>
              <a:rPr lang="zh-CN" altLang="zh-CN" sz="2400" dirty="0" smtClean="0">
                <a:latin typeface="微软雅黑" panose="020B0503020204020204" pitchFamily="34" charset="-122"/>
                <a:ea typeface="微软雅黑" panose="020B0503020204020204" pitchFamily="34" charset="-122"/>
              </a:rPr>
              <a:t>抑制作用</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提示</a:t>
            </a:r>
            <a:r>
              <a:rPr lang="zh-CN" altLang="en-US" sz="2400" dirty="0" smtClean="0">
                <a:latin typeface="微软雅黑" panose="020B0503020204020204" pitchFamily="34" charset="-122"/>
                <a:ea typeface="微软雅黑" panose="020B0503020204020204" pitchFamily="34" charset="-122"/>
              </a:rPr>
              <a:t>其</a:t>
            </a:r>
            <a:r>
              <a:rPr lang="zh-CN" altLang="zh-CN" sz="2400" dirty="0" smtClean="0">
                <a:latin typeface="微软雅黑" panose="020B0503020204020204" pitchFamily="34" charset="-122"/>
                <a:ea typeface="微软雅黑" panose="020B0503020204020204" pitchFamily="34" charset="-122"/>
              </a:rPr>
              <a:t>在</a:t>
            </a:r>
            <a:r>
              <a:rPr lang="zh-CN" altLang="zh-CN" sz="2400" dirty="0">
                <a:solidFill>
                  <a:srgbClr val="FF0000"/>
                </a:solidFill>
                <a:latin typeface="微软雅黑" panose="020B0503020204020204" pitchFamily="34" charset="-122"/>
                <a:ea typeface="微软雅黑" panose="020B0503020204020204" pitchFamily="34" charset="-122"/>
              </a:rPr>
              <a:t>抗炎</a:t>
            </a:r>
            <a:r>
              <a:rPr lang="zh-CN" altLang="zh-CN" sz="2400" dirty="0">
                <a:latin typeface="微软雅黑" panose="020B0503020204020204" pitchFamily="34" charset="-122"/>
                <a:ea typeface="微软雅黑" panose="020B0503020204020204" pitchFamily="34" charset="-122"/>
              </a:rPr>
              <a:t>方面有类似的</a:t>
            </a:r>
            <a:r>
              <a:rPr lang="zh-CN" altLang="zh-CN" sz="2400" dirty="0">
                <a:solidFill>
                  <a:srgbClr val="FF0000"/>
                </a:solidFill>
                <a:latin typeface="微软雅黑" panose="020B0503020204020204" pitchFamily="34" charset="-122"/>
                <a:ea typeface="微软雅黑" panose="020B0503020204020204" pitchFamily="34" charset="-122"/>
              </a:rPr>
              <a:t>药效</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蜈蚣</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有效成分</a:t>
            </a:r>
            <a:r>
              <a:rPr lang="zh-CN" altLang="en-US" sz="2400" dirty="0">
                <a:solidFill>
                  <a:srgbClr val="FF0000"/>
                </a:solidFill>
                <a:latin typeface="微软雅黑" panose="020B0503020204020204" pitchFamily="34" charset="-122"/>
                <a:ea typeface="微软雅黑" panose="020B0503020204020204" pitchFamily="34" charset="-122"/>
              </a:rPr>
              <a:t>蜈蚣多肽</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具有良好的</a:t>
            </a:r>
            <a:r>
              <a:rPr lang="zh-CN" altLang="en-US" sz="2400" dirty="0">
                <a:solidFill>
                  <a:srgbClr val="FF0000"/>
                </a:solidFill>
                <a:latin typeface="微软雅黑" panose="020B0503020204020204" pitchFamily="34" charset="-122"/>
                <a:ea typeface="微软雅黑" panose="020B0503020204020204" pitchFamily="34" charset="-122"/>
              </a:rPr>
              <a:t>镇痛</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作用。</a:t>
            </a:r>
          </a:p>
          <a:p>
            <a:pPr>
              <a:lnSpc>
                <a:spcPct val="150000"/>
              </a:lnSpc>
              <a:spcBef>
                <a:spcPts val="1200"/>
              </a:spcBef>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蜈蚣、地龙、地鳖虫水提物对热板、醋酸导致的疼痛均有明显的缓解作用。其中蜈蚣在热板、醋酸导致的疼痛实验中表现出最强的镇痛作用。</a:t>
            </a:r>
          </a:p>
        </p:txBody>
      </p:sp>
      <p:sp>
        <p:nvSpPr>
          <p:cNvPr id="5" name="Rectangle 5"/>
          <p:cNvSpPr>
            <a:spLocks noChangeArrowheads="1"/>
          </p:cNvSpPr>
          <p:nvPr/>
        </p:nvSpPr>
        <p:spPr bwMode="auto">
          <a:xfrm>
            <a:off x="1331730" y="5811832"/>
            <a:ext cx="9434237" cy="554032"/>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[3]</a:t>
            </a:r>
            <a:r>
              <a:rPr lang="zh-CN" altLang="en-US" sz="1400" dirty="0"/>
              <a:t>汪梅姣</a:t>
            </a:r>
            <a:r>
              <a:rPr lang="en-US" altLang="zh-CN" sz="1400" dirty="0"/>
              <a:t>,</a:t>
            </a:r>
            <a:r>
              <a:rPr lang="zh-CN" altLang="en-US" sz="1400" dirty="0"/>
              <a:t>谢志军</a:t>
            </a:r>
            <a:r>
              <a:rPr lang="en-US" altLang="zh-CN" sz="1400" dirty="0"/>
              <a:t>,</a:t>
            </a:r>
            <a:r>
              <a:rPr lang="zh-CN" altLang="en-US" sz="1400" dirty="0"/>
              <a:t>谷焕鹏</a:t>
            </a:r>
            <a:r>
              <a:rPr lang="en-US" altLang="zh-CN" sz="1400" dirty="0"/>
              <a:t>,</a:t>
            </a:r>
            <a:r>
              <a:rPr lang="zh-CN" altLang="en-US" sz="1400" dirty="0"/>
              <a:t>温成平</a:t>
            </a:r>
            <a:r>
              <a:rPr lang="en-US" altLang="zh-CN" sz="1400" dirty="0"/>
              <a:t>. </a:t>
            </a:r>
            <a:r>
              <a:rPr lang="zh-CN" altLang="en-US" sz="1400" dirty="0"/>
              <a:t>蜈蚣、地龙、地鳖虫镇痛作用比较的实验研究</a:t>
            </a:r>
            <a:r>
              <a:rPr lang="en-US" altLang="zh-CN" sz="1400" dirty="0"/>
              <a:t>[J]. </a:t>
            </a:r>
            <a:r>
              <a:rPr lang="zh-CN" altLang="en-US" sz="1400" dirty="0"/>
              <a:t>中国中医急症</a:t>
            </a:r>
            <a:r>
              <a:rPr lang="en-US" altLang="zh-CN" sz="1400" dirty="0"/>
              <a:t>,2012,21(09):1435-1436.</a:t>
            </a:r>
          </a:p>
        </p:txBody>
      </p:sp>
      <p:sp>
        <p:nvSpPr>
          <p:cNvPr id="8" name="Rectangle 5"/>
          <p:cNvSpPr>
            <a:spLocks noChangeArrowheads="1"/>
          </p:cNvSpPr>
          <p:nvPr/>
        </p:nvSpPr>
        <p:spPr bwMode="auto">
          <a:xfrm>
            <a:off x="1331730" y="5233877"/>
            <a:ext cx="9434237" cy="51049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[2] </a:t>
            </a:r>
            <a:r>
              <a:rPr lang="zh-CN" altLang="en-US" sz="1400" dirty="0" smtClean="0"/>
              <a:t>邹吉利</a:t>
            </a:r>
            <a:r>
              <a:rPr lang="en-US" altLang="zh-CN" sz="1400" dirty="0"/>
              <a:t>.</a:t>
            </a:r>
            <a:r>
              <a:rPr lang="zh-CN" altLang="en-US" sz="1400" dirty="0"/>
              <a:t>蜈蚣多肽的提取分离及镇痛研究</a:t>
            </a:r>
            <a:r>
              <a:rPr lang="en-US" altLang="zh-CN" sz="1400" dirty="0"/>
              <a:t>[D]. </a:t>
            </a:r>
            <a:r>
              <a:rPr lang="zh-CN" altLang="en-US" sz="1400" dirty="0"/>
              <a:t>湖北中医药大学 </a:t>
            </a:r>
            <a:r>
              <a:rPr lang="en-US" altLang="zh-CN" sz="1400" dirty="0"/>
              <a:t>2010</a:t>
            </a:r>
          </a:p>
        </p:txBody>
      </p:sp>
      <p:sp>
        <p:nvSpPr>
          <p:cNvPr id="6" name="Rectangle 5"/>
          <p:cNvSpPr>
            <a:spLocks noChangeArrowheads="1"/>
          </p:cNvSpPr>
          <p:nvPr/>
        </p:nvSpPr>
        <p:spPr bwMode="auto">
          <a:xfrm>
            <a:off x="1331729" y="4655921"/>
            <a:ext cx="9434237" cy="51049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[1]</a:t>
            </a:r>
            <a:r>
              <a:rPr lang="zh-CN" altLang="en-US" sz="1400" dirty="0"/>
              <a:t>韩双红</a:t>
            </a:r>
            <a:r>
              <a:rPr lang="en-US" altLang="zh-CN" sz="1400" dirty="0"/>
              <a:t>. </a:t>
            </a:r>
            <a:r>
              <a:rPr lang="zh-CN" altLang="en-US" sz="1400" dirty="0"/>
              <a:t>蜈蚣的研究进展</a:t>
            </a:r>
            <a:r>
              <a:rPr lang="en-US" altLang="zh-CN" sz="1400" dirty="0"/>
              <a:t>[J]. </a:t>
            </a:r>
            <a:r>
              <a:rPr lang="zh-CN" altLang="en-US" sz="1400" dirty="0"/>
              <a:t>天津药学</a:t>
            </a:r>
            <a:r>
              <a:rPr lang="en-US" altLang="zh-CN" sz="1400" dirty="0"/>
              <a:t>,2002,(05):13-15.</a:t>
            </a:r>
            <a:endParaRPr lang="zh-CN" altLang="zh-CN" sz="1400" dirty="0"/>
          </a:p>
        </p:txBody>
      </p:sp>
    </p:spTree>
    <p:extLst>
      <p:ext uri="{BB962C8B-B14F-4D97-AF65-F5344CB8AC3E}">
        <p14:creationId xmlns:p14="http://schemas.microsoft.com/office/powerpoint/2010/main" xmlns="" val="3927719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736107" y="210849"/>
            <a:ext cx="3816350" cy="769441"/>
          </a:xfrm>
          <a:prstGeom prst="rect">
            <a:avLst/>
          </a:prstGeom>
          <a:noFill/>
          <a:ln w="9525">
            <a:noFill/>
            <a:miter lim="800000"/>
            <a:headEnd/>
            <a:tailEnd/>
          </a:ln>
        </p:spPr>
        <p:txBody>
          <a:bodyPr>
            <a:spAutoFit/>
          </a:bodyPr>
          <a:lstStyle/>
          <a:p>
            <a:pPr>
              <a:spcBef>
                <a:spcPct val="50000"/>
              </a:spcBef>
            </a:pPr>
            <a:r>
              <a:rPr lang="zh-CN" altLang="en-US" sz="4400" b="1" dirty="0" smtClean="0">
                <a:solidFill>
                  <a:srgbClr val="006600"/>
                </a:solidFill>
                <a:latin typeface="华文新魏" pitchFamily="2" charset="-122"/>
                <a:ea typeface="华文新魏" pitchFamily="2" charset="-122"/>
              </a:rPr>
              <a:t>     地</a:t>
            </a:r>
            <a:r>
              <a:rPr lang="zh-CN" altLang="en-US" sz="4400" b="1" dirty="0">
                <a:solidFill>
                  <a:srgbClr val="006600"/>
                </a:solidFill>
                <a:latin typeface="华文新魏" pitchFamily="2" charset="-122"/>
                <a:ea typeface="华文新魏" pitchFamily="2" charset="-122"/>
              </a:rPr>
              <a:t>锦草</a:t>
            </a:r>
          </a:p>
        </p:txBody>
      </p:sp>
      <p:sp>
        <p:nvSpPr>
          <p:cNvPr id="5" name="Text Box 6"/>
          <p:cNvSpPr txBox="1">
            <a:spLocks noChangeArrowheads="1"/>
          </p:cNvSpPr>
          <p:nvPr/>
        </p:nvSpPr>
        <p:spPr bwMode="auto">
          <a:xfrm>
            <a:off x="904651" y="3952746"/>
            <a:ext cx="4464050" cy="457200"/>
          </a:xfrm>
          <a:prstGeom prst="rect">
            <a:avLst/>
          </a:prstGeom>
          <a:noFill/>
          <a:ln w="9525">
            <a:noFill/>
            <a:miter lim="800000"/>
            <a:headEnd/>
            <a:tailEnd/>
          </a:ln>
        </p:spPr>
        <p:txBody>
          <a:bodyPr>
            <a:spAutoFit/>
          </a:bodyPr>
          <a:lstStyle/>
          <a:p>
            <a:pPr eaLnBrk="1" hangingPunct="1">
              <a:spcBef>
                <a:spcPct val="50000"/>
              </a:spcBef>
            </a:pPr>
            <a:r>
              <a:rPr lang="en-US" altLang="zh-CN" sz="2400" dirty="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a:solidFill>
                  <a:srgbClr val="0033CC"/>
                </a:solidFill>
                <a:latin typeface="微软雅黑" panose="020B0503020204020204" pitchFamily="34" charset="-122"/>
                <a:ea typeface="微软雅黑" panose="020B0503020204020204" pitchFamily="34" charset="-122"/>
                <a:cs typeface="Arial" charset="0"/>
              </a:rPr>
              <a:t>药性</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 </a:t>
            </a:r>
            <a:r>
              <a:rPr lang="zh-CN" altLang="en-US" sz="2400" dirty="0" smtClean="0">
                <a:latin typeface="微软雅黑" panose="020B0503020204020204" pitchFamily="34" charset="-122"/>
                <a:ea typeface="微软雅黑" panose="020B0503020204020204" pitchFamily="34" charset="-122"/>
                <a:cs typeface="Arial" charset="0"/>
              </a:rPr>
              <a:t>辛</a:t>
            </a:r>
            <a:r>
              <a:rPr lang="zh-CN" altLang="en-US" sz="2400" dirty="0">
                <a:latin typeface="微软雅黑" panose="020B0503020204020204" pitchFamily="34" charset="-122"/>
                <a:ea typeface="微软雅黑" panose="020B0503020204020204" pitchFamily="34" charset="-122"/>
                <a:cs typeface="Arial" charset="0"/>
              </a:rPr>
              <a:t>，平。</a:t>
            </a:r>
          </a:p>
        </p:txBody>
      </p:sp>
      <p:sp>
        <p:nvSpPr>
          <p:cNvPr id="6" name="Text Box 7"/>
          <p:cNvSpPr txBox="1">
            <a:spLocks noChangeArrowheads="1"/>
          </p:cNvSpPr>
          <p:nvPr/>
        </p:nvSpPr>
        <p:spPr bwMode="auto">
          <a:xfrm>
            <a:off x="904651" y="4684430"/>
            <a:ext cx="5133975" cy="867930"/>
          </a:xfrm>
          <a:prstGeom prst="rect">
            <a:avLst/>
          </a:prstGeom>
          <a:noFill/>
          <a:ln w="9525">
            <a:noFill/>
            <a:miter lim="800000"/>
            <a:headEnd/>
            <a:tailEnd/>
          </a:ln>
        </p:spPr>
        <p:txBody>
          <a:bodyPr wrap="square">
            <a:spAutoFit/>
          </a:bodyPr>
          <a:lstStyle/>
          <a:p>
            <a:pPr>
              <a:lnSpc>
                <a:spcPct val="80000"/>
              </a:lnSpc>
              <a:spcBef>
                <a:spcPct val="50000"/>
              </a:spcBef>
            </a:pP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a:t>
            </a:r>
            <a:r>
              <a:rPr lang="zh-CN" altLang="en-US" sz="2400" dirty="0" smtClean="0">
                <a:solidFill>
                  <a:srgbClr val="0033CC"/>
                </a:solidFill>
                <a:latin typeface="微软雅黑" panose="020B0503020204020204" pitchFamily="34" charset="-122"/>
                <a:ea typeface="微软雅黑" panose="020B0503020204020204" pitchFamily="34" charset="-122"/>
                <a:cs typeface="Arial" charset="0"/>
              </a:rPr>
              <a:t>功效</a:t>
            </a:r>
            <a:r>
              <a:rPr lang="en-US" altLang="zh-CN" sz="2400" dirty="0" smtClean="0">
                <a:solidFill>
                  <a:srgbClr val="0033CC"/>
                </a:solidFill>
                <a:latin typeface="微软雅黑" panose="020B0503020204020204" pitchFamily="34" charset="-122"/>
                <a:ea typeface="微软雅黑" panose="020B0503020204020204" pitchFamily="34" charset="-122"/>
                <a:cs typeface="Arial" charset="0"/>
              </a:rPr>
              <a:t>】 </a:t>
            </a:r>
            <a:r>
              <a:rPr lang="zh-CN" altLang="zh-CN" sz="2400" dirty="0" smtClean="0">
                <a:latin typeface="微软雅黑" panose="020B0503020204020204" pitchFamily="34" charset="-122"/>
                <a:ea typeface="微软雅黑" panose="020B0503020204020204" pitchFamily="34" charset="-122"/>
              </a:rPr>
              <a:t>清</a:t>
            </a:r>
            <a:r>
              <a:rPr lang="zh-CN" altLang="zh-CN" sz="2400" b="1" dirty="0" smtClean="0">
                <a:solidFill>
                  <a:srgbClr val="FF0000"/>
                </a:solidFill>
                <a:latin typeface="微软雅黑" panose="020B0503020204020204" pitchFamily="34" charset="-122"/>
                <a:ea typeface="微软雅黑" panose="020B0503020204020204" pitchFamily="34" charset="-122"/>
              </a:rPr>
              <a:t>热</a:t>
            </a:r>
            <a:r>
              <a:rPr lang="zh-CN" altLang="zh-CN" sz="2400" dirty="0" smtClean="0">
                <a:latin typeface="微软雅黑" panose="020B0503020204020204" pitchFamily="34" charset="-122"/>
                <a:ea typeface="微软雅黑" panose="020B0503020204020204" pitchFamily="34" charset="-122"/>
              </a:rPr>
              <a:t>解</a:t>
            </a:r>
            <a:r>
              <a:rPr lang="zh-CN" altLang="zh-CN" sz="2400" b="1" dirty="0" smtClean="0">
                <a:solidFill>
                  <a:srgbClr val="FF0000"/>
                </a:solidFill>
                <a:latin typeface="微软雅黑" panose="020B0503020204020204" pitchFamily="34" charset="-122"/>
                <a:ea typeface="微软雅黑" panose="020B0503020204020204" pitchFamily="34" charset="-122"/>
              </a:rPr>
              <a:t>毒</a:t>
            </a:r>
            <a:r>
              <a:rPr lang="zh-CN"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凉血止血</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80000"/>
              </a:lnSpc>
              <a:spcBef>
                <a:spcPct val="50000"/>
              </a:spcBef>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利</a:t>
            </a:r>
            <a:r>
              <a:rPr lang="zh-CN" altLang="zh-CN" sz="2400" b="1" dirty="0" smtClean="0">
                <a:solidFill>
                  <a:srgbClr val="FF0000"/>
                </a:solidFill>
                <a:latin typeface="微软雅黑" panose="020B0503020204020204" pitchFamily="34" charset="-122"/>
                <a:ea typeface="微软雅黑" panose="020B0503020204020204" pitchFamily="34" charset="-122"/>
              </a:rPr>
              <a:t>湿</a:t>
            </a:r>
            <a:r>
              <a:rPr lang="zh-CN" altLang="en-US" sz="2400" dirty="0" smtClean="0">
                <a:latin typeface="微软雅黑" panose="020B0503020204020204" pitchFamily="34" charset="-122"/>
                <a:ea typeface="微软雅黑" panose="020B0503020204020204" pitchFamily="34" charset="-122"/>
              </a:rPr>
              <a:t>退黄。</a:t>
            </a:r>
            <a:endParaRPr lang="zh-CN" altLang="en-US" sz="2400" dirty="0">
              <a:latin typeface="微软雅黑" panose="020B0503020204020204" pitchFamily="34" charset="-122"/>
              <a:ea typeface="微软雅黑" panose="020B0503020204020204" pitchFamily="34" charset="-122"/>
              <a:cs typeface="Arial" charset="0"/>
            </a:endParaRPr>
          </a:p>
        </p:txBody>
      </p:sp>
      <p:grpSp>
        <p:nvGrpSpPr>
          <p:cNvPr id="7" name="Group 9"/>
          <p:cNvGrpSpPr>
            <a:grpSpLocks/>
          </p:cNvGrpSpPr>
          <p:nvPr/>
        </p:nvGrpSpPr>
        <p:grpSpPr bwMode="auto">
          <a:xfrm>
            <a:off x="5227921" y="2051686"/>
            <a:ext cx="6054838" cy="1055688"/>
            <a:chOff x="904" y="2057"/>
            <a:chExt cx="3976" cy="804"/>
          </a:xfrm>
          <a:solidFill>
            <a:schemeClr val="accent4">
              <a:lumMod val="20000"/>
              <a:lumOff val="80000"/>
            </a:schemeClr>
          </a:solidFill>
        </p:grpSpPr>
        <p:sp>
          <p:nvSpPr>
            <p:cNvPr id="8" name="AutoShape 10"/>
            <p:cNvSpPr>
              <a:spLocks noChangeArrowheads="1"/>
            </p:cNvSpPr>
            <p:nvPr/>
          </p:nvSpPr>
          <p:spPr bwMode="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9" name="AutoShape 11"/>
            <p:cNvSpPr>
              <a:spLocks noChangeArrowheads="1"/>
            </p:cNvSpPr>
            <p:nvPr/>
          </p:nvSpPr>
          <p:spPr bwMode="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sp>
        <p:nvSpPr>
          <p:cNvPr id="10" name="Text Box 19"/>
          <p:cNvSpPr txBox="1">
            <a:spLocks noChangeArrowheads="1"/>
          </p:cNvSpPr>
          <p:nvPr/>
        </p:nvSpPr>
        <p:spPr bwMode="black">
          <a:xfrm>
            <a:off x="5136698" y="1440984"/>
            <a:ext cx="5326062" cy="461665"/>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defRPr/>
            </a:pPr>
            <a:r>
              <a:rPr lang="zh-CN" altLang="en-US" sz="2400" b="1" dirty="0" smtClean="0">
                <a:solidFill>
                  <a:srgbClr val="0033CC"/>
                </a:solidFill>
                <a:latin typeface="微软雅黑" panose="020B0503020204020204" pitchFamily="34" charset="-122"/>
                <a:ea typeface="微软雅黑" panose="020B0503020204020204" pitchFamily="34" charset="-122"/>
                <a:cs typeface="Arial" charset="0"/>
              </a:rPr>
              <a:t>化学成分：</a:t>
            </a:r>
            <a:endParaRPr lang="zh-CN" altLang="en-US" sz="2400" b="1" dirty="0">
              <a:solidFill>
                <a:srgbClr val="0033CC"/>
              </a:solidFill>
              <a:latin typeface="微软雅黑" panose="020B0503020204020204" pitchFamily="34" charset="-122"/>
              <a:ea typeface="微软雅黑" panose="020B0503020204020204" pitchFamily="34" charset="-122"/>
              <a:cs typeface="Arial" charset="0"/>
            </a:endParaRPr>
          </a:p>
        </p:txBody>
      </p:sp>
      <p:sp>
        <p:nvSpPr>
          <p:cNvPr id="11" name="Text Box 21"/>
          <p:cNvSpPr txBox="1">
            <a:spLocks noChangeArrowheads="1"/>
          </p:cNvSpPr>
          <p:nvPr/>
        </p:nvSpPr>
        <p:spPr bwMode="auto">
          <a:xfrm>
            <a:off x="5423128" y="2230757"/>
            <a:ext cx="5759450" cy="707886"/>
          </a:xfrm>
          <a:prstGeom prst="rect">
            <a:avLst/>
          </a:prstGeom>
          <a:noFill/>
          <a:ln w="9525">
            <a:noFill/>
            <a:miter lim="800000"/>
            <a:headEnd/>
            <a:tailEnd/>
          </a:ln>
        </p:spPr>
        <p:txBody>
          <a:bodyPr>
            <a:spAutoFit/>
          </a:bodyPr>
          <a:lstStyle/>
          <a:p>
            <a:pPr>
              <a:spcBef>
                <a:spcPct val="50000"/>
              </a:spcBef>
            </a:pPr>
            <a:r>
              <a:rPr lang="zh-CN" altLang="en-US" sz="2000" dirty="0" smtClean="0">
                <a:latin typeface="微软雅黑" panose="020B0503020204020204" pitchFamily="34" charset="-122"/>
                <a:ea typeface="微软雅黑" panose="020B0503020204020204" pitchFamily="34" charset="-122"/>
                <a:cs typeface="Arial" charset="0"/>
              </a:rPr>
              <a:t>黄酮类：槲皮素及苷、山柰素及苷</a:t>
            </a:r>
            <a:r>
              <a:rPr lang="en-US" altLang="zh-CN" sz="2000" dirty="0" smtClean="0">
                <a:latin typeface="微软雅黑" panose="020B0503020204020204" pitchFamily="34" charset="-122"/>
                <a:ea typeface="微软雅黑" panose="020B0503020204020204" pitchFamily="34" charset="-122"/>
                <a:cs typeface="Arial" charset="0"/>
              </a:rPr>
              <a:t>;</a:t>
            </a:r>
            <a:r>
              <a:rPr lang="zh-CN" altLang="en-US" sz="2000" dirty="0">
                <a:latin typeface="微软雅黑" panose="020B0503020204020204" pitchFamily="34" charset="-122"/>
                <a:ea typeface="微软雅黑" panose="020B0503020204020204" pitchFamily="34" charset="-122"/>
                <a:cs typeface="Arial" charset="0"/>
              </a:rPr>
              <a:t> </a:t>
            </a:r>
            <a:r>
              <a:rPr lang="zh-CN" altLang="en-US" sz="2000" dirty="0" smtClean="0">
                <a:latin typeface="微软雅黑" panose="020B0503020204020204" pitchFamily="34" charset="-122"/>
                <a:ea typeface="微软雅黑" panose="020B0503020204020204" pitchFamily="34" charset="-122"/>
                <a:cs typeface="Arial" charset="0"/>
              </a:rPr>
              <a:t>萜类：倍半萜</a:t>
            </a:r>
            <a:r>
              <a:rPr lang="zh-CN" altLang="en-US" sz="2000" dirty="0">
                <a:latin typeface="微软雅黑" panose="020B0503020204020204" pitchFamily="34" charset="-122"/>
                <a:ea typeface="微软雅黑" panose="020B0503020204020204" pitchFamily="34" charset="-122"/>
                <a:cs typeface="Arial" charset="0"/>
              </a:rPr>
              <a:t>和</a:t>
            </a:r>
            <a:r>
              <a:rPr lang="zh-CN" altLang="en-US" sz="2000" dirty="0" smtClean="0">
                <a:latin typeface="微软雅黑" panose="020B0503020204020204" pitchFamily="34" charset="-122"/>
                <a:ea typeface="微软雅黑" panose="020B0503020204020204" pitchFamily="34" charset="-122"/>
                <a:cs typeface="Arial" charset="0"/>
              </a:rPr>
              <a:t>三萜类</a:t>
            </a:r>
            <a:r>
              <a:rPr lang="en-US" altLang="zh-CN" sz="2000" dirty="0" smtClean="0">
                <a:latin typeface="微软雅黑" panose="020B0503020204020204" pitchFamily="34" charset="-122"/>
                <a:ea typeface="微软雅黑" panose="020B0503020204020204" pitchFamily="34" charset="-122"/>
                <a:cs typeface="Arial" charset="0"/>
              </a:rPr>
              <a:t>;</a:t>
            </a:r>
            <a:r>
              <a:rPr lang="zh-CN" altLang="en-US" sz="2000" dirty="0">
                <a:latin typeface="微软雅黑" panose="020B0503020204020204" pitchFamily="34" charset="-122"/>
                <a:ea typeface="微软雅黑" panose="020B0503020204020204" pitchFamily="34" charset="-122"/>
                <a:cs typeface="Arial" charset="0"/>
              </a:rPr>
              <a:t>酚</a:t>
            </a:r>
            <a:r>
              <a:rPr lang="zh-CN" altLang="en-US" sz="2000" dirty="0" smtClean="0">
                <a:latin typeface="微软雅黑" panose="020B0503020204020204" pitchFamily="34" charset="-122"/>
                <a:ea typeface="微软雅黑" panose="020B0503020204020204" pitchFamily="34" charset="-122"/>
                <a:cs typeface="Arial" charset="0"/>
              </a:rPr>
              <a:t>类：鞣质</a:t>
            </a:r>
            <a:r>
              <a:rPr lang="zh-CN" altLang="en-US" sz="2000" dirty="0">
                <a:latin typeface="微软雅黑" panose="020B0503020204020204" pitchFamily="34" charset="-122"/>
                <a:ea typeface="微软雅黑" panose="020B0503020204020204" pitchFamily="34" charset="-122"/>
                <a:cs typeface="Arial" charset="0"/>
              </a:rPr>
              <a:t>。</a:t>
            </a:r>
          </a:p>
        </p:txBody>
      </p:sp>
      <p:grpSp>
        <p:nvGrpSpPr>
          <p:cNvPr id="12" name="Group 22"/>
          <p:cNvGrpSpPr>
            <a:grpSpLocks/>
          </p:cNvGrpSpPr>
          <p:nvPr/>
        </p:nvGrpSpPr>
        <p:grpSpPr bwMode="auto">
          <a:xfrm>
            <a:off x="5227922" y="4093029"/>
            <a:ext cx="6051791" cy="1803430"/>
            <a:chOff x="904" y="2057"/>
            <a:chExt cx="3976" cy="804"/>
          </a:xfrm>
          <a:solidFill>
            <a:schemeClr val="accent4">
              <a:lumMod val="20000"/>
              <a:lumOff val="80000"/>
            </a:schemeClr>
          </a:solidFill>
        </p:grpSpPr>
        <p:sp>
          <p:nvSpPr>
            <p:cNvPr id="13" name="AutoShape 23"/>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4" name="AutoShape 24"/>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sp>
        <p:nvSpPr>
          <p:cNvPr id="15" name="Text Box 33"/>
          <p:cNvSpPr txBox="1">
            <a:spLocks noChangeArrowheads="1"/>
          </p:cNvSpPr>
          <p:nvPr/>
        </p:nvSpPr>
        <p:spPr bwMode="black">
          <a:xfrm>
            <a:off x="5164643" y="3501889"/>
            <a:ext cx="5903912" cy="461665"/>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defRPr/>
            </a:pPr>
            <a:r>
              <a:rPr lang="zh-CN" altLang="en-US" sz="2400" b="1" dirty="0">
                <a:solidFill>
                  <a:srgbClr val="0033CC"/>
                </a:solidFill>
                <a:latin typeface="微软雅黑" panose="020B0503020204020204" pitchFamily="34" charset="-122"/>
                <a:ea typeface="微软雅黑" panose="020B0503020204020204" pitchFamily="34" charset="-122"/>
                <a:cs typeface="Arial" charset="0"/>
              </a:rPr>
              <a:t>药理</a:t>
            </a:r>
            <a:r>
              <a:rPr lang="zh-CN" altLang="en-US" sz="2400" b="1" dirty="0" smtClean="0">
                <a:solidFill>
                  <a:srgbClr val="0033CC"/>
                </a:solidFill>
                <a:latin typeface="微软雅黑" panose="020B0503020204020204" pitchFamily="34" charset="-122"/>
                <a:ea typeface="微软雅黑" panose="020B0503020204020204" pitchFamily="34" charset="-122"/>
                <a:cs typeface="Arial" charset="0"/>
              </a:rPr>
              <a:t>作用：</a:t>
            </a:r>
            <a:endParaRPr lang="zh-CN" altLang="en-US" sz="2400" b="1" dirty="0">
              <a:solidFill>
                <a:srgbClr val="0033CC"/>
              </a:solidFill>
              <a:latin typeface="微软雅黑" panose="020B0503020204020204" pitchFamily="34" charset="-122"/>
              <a:ea typeface="微软雅黑" panose="020B0503020204020204" pitchFamily="34" charset="-122"/>
              <a:cs typeface="Arial" charset="0"/>
            </a:endParaRPr>
          </a:p>
        </p:txBody>
      </p:sp>
      <p:sp>
        <p:nvSpPr>
          <p:cNvPr id="16" name="Text Box 34"/>
          <p:cNvSpPr txBox="1">
            <a:spLocks noChangeArrowheads="1"/>
          </p:cNvSpPr>
          <p:nvPr/>
        </p:nvSpPr>
        <p:spPr bwMode="auto">
          <a:xfrm>
            <a:off x="5303384" y="4361398"/>
            <a:ext cx="5903913" cy="2154436"/>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000" b="1" dirty="0" smtClean="0">
                <a:solidFill>
                  <a:srgbClr val="FF0000"/>
                </a:solidFill>
                <a:latin typeface="微软雅黑" panose="020B0503020204020204" pitchFamily="34" charset="-122"/>
                <a:ea typeface="微软雅黑" panose="020B0503020204020204" pitchFamily="34" charset="-122"/>
                <a:cs typeface="Arial" charset="0"/>
              </a:rPr>
              <a:t>抗</a:t>
            </a:r>
            <a:r>
              <a:rPr lang="zh-CN" altLang="en-US" sz="2000" b="1" dirty="0">
                <a:solidFill>
                  <a:srgbClr val="FF0000"/>
                </a:solidFill>
                <a:latin typeface="微软雅黑" panose="020B0503020204020204" pitchFamily="34" charset="-122"/>
                <a:ea typeface="微软雅黑" panose="020B0503020204020204" pitchFamily="34" charset="-122"/>
                <a:cs typeface="Arial" charset="0"/>
              </a:rPr>
              <a:t>炎</a:t>
            </a:r>
            <a:r>
              <a:rPr lang="zh-CN" altLang="en-US" sz="2000" dirty="0">
                <a:latin typeface="微软雅黑" panose="020B0503020204020204" pitchFamily="34" charset="-122"/>
                <a:ea typeface="微软雅黑" panose="020B0503020204020204" pitchFamily="34" charset="-122"/>
                <a:cs typeface="Arial" charset="0"/>
              </a:rPr>
              <a:t>、抗菌、抗</a:t>
            </a:r>
            <a:r>
              <a:rPr lang="zh-CN" altLang="en-US" sz="2000" dirty="0" smtClean="0">
                <a:latin typeface="微软雅黑" panose="020B0503020204020204" pitchFamily="34" charset="-122"/>
                <a:ea typeface="微软雅黑" panose="020B0503020204020204" pitchFamily="34" charset="-122"/>
                <a:cs typeface="Arial" charset="0"/>
              </a:rPr>
              <a:t>病毒</a:t>
            </a:r>
            <a:endParaRPr lang="en-US" altLang="zh-CN" sz="2000" dirty="0" smtClean="0">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r>
              <a:rPr lang="zh-CN" altLang="en-US" sz="2000" dirty="0" smtClean="0">
                <a:latin typeface="微软雅黑" panose="020B0503020204020204" pitchFamily="34" charset="-122"/>
                <a:ea typeface="微软雅黑" panose="020B0503020204020204" pitchFamily="34" charset="-122"/>
                <a:cs typeface="Arial" charset="0"/>
              </a:rPr>
              <a:t>中和毒素、护肝</a:t>
            </a:r>
            <a:endParaRPr lang="en-US" altLang="zh-CN" sz="2000" dirty="0" smtClean="0">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r>
              <a:rPr lang="zh-CN" altLang="en-US" sz="2000" dirty="0">
                <a:latin typeface="微软雅黑" panose="020B0503020204020204" pitchFamily="34" charset="-122"/>
                <a:ea typeface="微软雅黑" panose="020B0503020204020204" pitchFamily="34" charset="-122"/>
                <a:cs typeface="Arial" charset="0"/>
              </a:rPr>
              <a:t>抗氧化作用</a:t>
            </a:r>
            <a:r>
              <a:rPr lang="zh-CN" altLang="en-US" sz="2000" dirty="0" smtClean="0">
                <a:latin typeface="微软雅黑" panose="020B0503020204020204" pitchFamily="34" charset="-122"/>
                <a:ea typeface="微软雅黑" panose="020B0503020204020204" pitchFamily="34" charset="-122"/>
                <a:cs typeface="Arial" charset="0"/>
              </a:rPr>
              <a:t>、</a:t>
            </a:r>
            <a:r>
              <a:rPr lang="zh-CN" altLang="en-US" sz="2000" b="1" dirty="0" smtClean="0">
                <a:solidFill>
                  <a:srgbClr val="FF0000"/>
                </a:solidFill>
                <a:latin typeface="微软雅黑" panose="020B0503020204020204" pitchFamily="34" charset="-122"/>
                <a:ea typeface="微软雅黑" panose="020B0503020204020204" pitchFamily="34" charset="-122"/>
                <a:cs typeface="Arial" charset="0"/>
              </a:rPr>
              <a:t>止血</a:t>
            </a:r>
            <a:r>
              <a:rPr lang="zh-CN" altLang="en-US" sz="2000" dirty="0" smtClean="0">
                <a:latin typeface="微软雅黑" panose="020B0503020204020204" pitchFamily="34" charset="-122"/>
                <a:ea typeface="微软雅黑" panose="020B0503020204020204" pitchFamily="34" charset="-122"/>
                <a:cs typeface="Arial" charset="0"/>
              </a:rPr>
              <a:t>、</a:t>
            </a:r>
            <a:r>
              <a:rPr lang="zh-CN" altLang="en-US" sz="2000" b="1" dirty="0" smtClean="0">
                <a:solidFill>
                  <a:srgbClr val="FF0000"/>
                </a:solidFill>
                <a:latin typeface="微软雅黑" panose="020B0503020204020204" pitchFamily="34" charset="-122"/>
                <a:ea typeface="微软雅黑" panose="020B0503020204020204" pitchFamily="34" charset="-122"/>
                <a:cs typeface="Arial" charset="0"/>
              </a:rPr>
              <a:t>镇痛</a:t>
            </a:r>
            <a:r>
              <a:rPr lang="zh-CN" altLang="en-US" sz="2000" dirty="0" smtClean="0">
                <a:latin typeface="微软雅黑" panose="020B0503020204020204" pitchFamily="34" charset="-122"/>
                <a:ea typeface="微软雅黑" panose="020B0503020204020204" pitchFamily="34" charset="-122"/>
                <a:cs typeface="Arial" charset="0"/>
              </a:rPr>
              <a:t>、</a:t>
            </a:r>
            <a:r>
              <a:rPr lang="zh-CN" altLang="en-US" sz="2000" b="1" dirty="0" smtClean="0">
                <a:solidFill>
                  <a:srgbClr val="FF0000"/>
                </a:solidFill>
                <a:latin typeface="微软雅黑" panose="020B0503020204020204" pitchFamily="34" charset="-122"/>
                <a:ea typeface="微软雅黑" panose="020B0503020204020204" pitchFamily="34" charset="-122"/>
                <a:cs typeface="Arial" charset="0"/>
              </a:rPr>
              <a:t>免疫调节</a:t>
            </a:r>
            <a:r>
              <a:rPr lang="zh-CN" altLang="en-US" sz="2000" dirty="0" smtClean="0">
                <a:latin typeface="微软雅黑" panose="020B0503020204020204" pitchFamily="34" charset="-122"/>
                <a:ea typeface="微软雅黑" panose="020B0503020204020204" pitchFamily="34" charset="-122"/>
                <a:cs typeface="Arial" charset="0"/>
              </a:rPr>
              <a:t>等</a:t>
            </a:r>
            <a:endParaRPr lang="en-US" altLang="zh-CN" sz="2000" dirty="0" smtClean="0">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endParaRPr lang="zh-CN" altLang="en-US" dirty="0">
              <a:latin typeface="Arial" charset="0"/>
              <a:ea typeface="宋体" charset="-122"/>
              <a:cs typeface="Arial" charset="0"/>
            </a:endParaRPr>
          </a:p>
          <a:p>
            <a:pPr eaLnBrk="1" hangingPunct="1">
              <a:spcBef>
                <a:spcPct val="50000"/>
              </a:spcBef>
            </a:pPr>
            <a:endParaRPr lang="zh-CN" altLang="en-US" dirty="0">
              <a:latin typeface="Arial" charset="0"/>
              <a:ea typeface="宋体" charset="-122"/>
              <a:cs typeface="Arial" charset="0"/>
            </a:endParaRPr>
          </a:p>
        </p:txBody>
      </p:sp>
      <p:pic>
        <p:nvPicPr>
          <p:cNvPr id="17" name="Picture 69" descr="9825bc315c6034a82aada5c0cb13495409237627"/>
          <p:cNvPicPr>
            <a:picLocks noChangeAspect="1" noChangeArrowheads="1"/>
          </p:cNvPicPr>
          <p:nvPr/>
        </p:nvPicPr>
        <p:blipFill>
          <a:blip r:embed="rId3" cstate="print"/>
          <a:srcRect/>
          <a:stretch>
            <a:fillRect/>
          </a:stretch>
        </p:blipFill>
        <p:spPr bwMode="auto">
          <a:xfrm>
            <a:off x="1262744" y="1468061"/>
            <a:ext cx="2917370" cy="1882775"/>
          </a:xfrm>
          <a:prstGeom prst="rect">
            <a:avLst/>
          </a:prstGeom>
          <a:noFill/>
          <a:ln w="9525">
            <a:noFill/>
            <a:miter lim="800000"/>
            <a:headEnd/>
            <a:tailEnd/>
          </a:ln>
        </p:spPr>
      </p:pic>
    </p:spTree>
    <p:extLst>
      <p:ext uri="{BB962C8B-B14F-4D97-AF65-F5344CB8AC3E}">
        <p14:creationId xmlns:p14="http://schemas.microsoft.com/office/powerpoint/2010/main" xmlns="" val="224767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30222" y="2833511"/>
            <a:ext cx="6615289" cy="923330"/>
          </a:xfrm>
          <a:prstGeom prst="rect">
            <a:avLst/>
          </a:prstGeom>
          <a:noFill/>
        </p:spPr>
        <p:txBody>
          <a:bodyPr wrap="square" rtlCol="0">
            <a:spAutoFit/>
          </a:bodyPr>
          <a:lstStyle/>
          <a:p>
            <a:r>
              <a:rPr lang="zh-CN" altLang="en-US" sz="5400" dirty="0" smtClean="0">
                <a:latin typeface="华文新魏" panose="02010800040101010101" pitchFamily="2" charset="-122"/>
                <a:ea typeface="华文新魏" panose="02010800040101010101" pitchFamily="2" charset="-122"/>
              </a:rPr>
              <a:t>第一部分：概论</a:t>
            </a:r>
            <a:endParaRPr lang="zh-CN" altLang="en-US" sz="5400" dirty="0">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255620" y="2747953"/>
            <a:ext cx="1392936" cy="1008888"/>
          </a:xfrm>
          <a:prstGeom prst="rect">
            <a:avLst/>
          </a:prstGeom>
        </p:spPr>
      </p:pic>
    </p:spTree>
    <p:extLst>
      <p:ext uri="{BB962C8B-B14F-4D97-AF65-F5344CB8AC3E}">
        <p14:creationId xmlns:p14="http://schemas.microsoft.com/office/powerpoint/2010/main" xmlns="" val="995478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pPr algn="ctr"/>
            <a:r>
              <a:rPr lang="zh-CN" altLang="en-US" b="1" dirty="0" smtClean="0">
                <a:solidFill>
                  <a:srgbClr val="1F6325"/>
                </a:solidFill>
                <a:latin typeface="华文新魏" panose="02010800040101010101" pitchFamily="2" charset="-122"/>
                <a:ea typeface="华文新魏" panose="02010800040101010101" pitchFamily="2" charset="-122"/>
              </a:rPr>
              <a:t>地锦草的抗炎镇痛作用</a:t>
            </a:r>
            <a:endParaRPr lang="zh-CN" altLang="en-US" b="1" dirty="0">
              <a:solidFill>
                <a:srgbClr val="1F6325"/>
              </a:solidFill>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1001486" y="1325563"/>
            <a:ext cx="10189028" cy="4351338"/>
          </a:xfrm>
        </p:spPr>
        <p:txBody>
          <a:bodyPr>
            <a:normAutofit/>
          </a:bodyPr>
          <a:lstStyle/>
          <a:p>
            <a:pPr>
              <a:lnSpc>
                <a:spcPct val="150000"/>
              </a:lnSpc>
              <a:spcBef>
                <a:spcPts val="1200"/>
              </a:spcBef>
            </a:pPr>
            <a:r>
              <a:rPr lang="zh-CN" altLang="zh-CN" sz="2400" dirty="0" smtClean="0">
                <a:latin typeface="微软雅黑" panose="020B0503020204020204" pitchFamily="34" charset="-122"/>
                <a:ea typeface="微软雅黑" panose="020B0503020204020204" pitchFamily="34" charset="-122"/>
              </a:rPr>
              <a:t>斑</a:t>
            </a:r>
            <a:r>
              <a:rPr lang="zh-CN" altLang="zh-CN" sz="2400" dirty="0">
                <a:latin typeface="微软雅黑" panose="020B0503020204020204" pitchFamily="34" charset="-122"/>
                <a:ea typeface="微软雅黑" panose="020B0503020204020204" pitchFamily="34" charset="-122"/>
              </a:rPr>
              <a:t>地锦的抗炎及抗菌作用最</a:t>
            </a:r>
            <a:r>
              <a:rPr lang="zh-CN" altLang="zh-CN" sz="2400" dirty="0" smtClean="0">
                <a:latin typeface="微软雅黑" panose="020B0503020204020204" pitchFamily="34" charset="-122"/>
                <a:ea typeface="微软雅黑" panose="020B0503020204020204" pitchFamily="34" charset="-122"/>
              </a:rPr>
              <a:t>明显</a:t>
            </a:r>
            <a:r>
              <a:rPr lang="zh-CN" altLang="en-US" sz="2400" dirty="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对二甲苯</a:t>
            </a:r>
            <a:r>
              <a:rPr lang="zh-CN" altLang="zh-CN" sz="2400" dirty="0">
                <a:latin typeface="微软雅黑" panose="020B0503020204020204" pitchFamily="34" charset="-122"/>
                <a:ea typeface="微软雅黑" panose="020B0503020204020204" pitchFamily="34" charset="-122"/>
              </a:rPr>
              <a:t>所致小鼠耳壳肿胀有明显</a:t>
            </a:r>
            <a:r>
              <a:rPr lang="zh-CN" altLang="zh-CN" sz="2400" dirty="0" smtClean="0">
                <a:latin typeface="微软雅黑" panose="020B0503020204020204" pitchFamily="34" charset="-122"/>
                <a:ea typeface="微软雅黑" panose="020B0503020204020204" pitchFamily="34" charset="-122"/>
              </a:rPr>
              <a:t>抑制作用</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spcBef>
                <a:spcPts val="1200"/>
              </a:spcBef>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大剂量地锦</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草水、醇</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提物对小鼠热板法和醋酸扭体法致痛有非常显著的镇痛</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作用。</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1331729" y="5267743"/>
            <a:ext cx="9434237" cy="51049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[2]</a:t>
            </a:r>
            <a:r>
              <a:rPr lang="zh-CN" altLang="en-US" sz="1400" dirty="0"/>
              <a:t>梁生林</a:t>
            </a:r>
            <a:r>
              <a:rPr lang="en-US" altLang="zh-CN" sz="1400" dirty="0"/>
              <a:t>,</a:t>
            </a:r>
            <a:r>
              <a:rPr lang="zh-CN" altLang="en-US" sz="1400" dirty="0"/>
              <a:t>李庆耀</a:t>
            </a:r>
            <a:r>
              <a:rPr lang="en-US" altLang="zh-CN" sz="1400" dirty="0"/>
              <a:t>,</a:t>
            </a:r>
            <a:r>
              <a:rPr lang="zh-CN" altLang="en-US" sz="1400" dirty="0"/>
              <a:t>钟卫华</a:t>
            </a:r>
            <a:r>
              <a:rPr lang="en-US" altLang="zh-CN" sz="1400" dirty="0"/>
              <a:t>,</a:t>
            </a:r>
            <a:r>
              <a:rPr lang="zh-CN" altLang="en-US" sz="1400" dirty="0"/>
              <a:t>颜峰光</a:t>
            </a:r>
            <a:r>
              <a:rPr lang="en-US" altLang="zh-CN" sz="1400" dirty="0"/>
              <a:t>,</a:t>
            </a:r>
            <a:r>
              <a:rPr lang="zh-CN" altLang="en-US" sz="1400" dirty="0"/>
              <a:t>李正红</a:t>
            </a:r>
            <a:r>
              <a:rPr lang="en-US" altLang="zh-CN" sz="1400" dirty="0"/>
              <a:t>. </a:t>
            </a:r>
            <a:r>
              <a:rPr lang="zh-CN" altLang="en-US" sz="1400" dirty="0"/>
              <a:t>地锦草提取物对小鼠镇痛作用的实验研究</a:t>
            </a:r>
            <a:r>
              <a:rPr lang="en-US" altLang="zh-CN" sz="1400" dirty="0"/>
              <a:t>[J]. </a:t>
            </a:r>
            <a:r>
              <a:rPr lang="zh-CN" altLang="en-US" sz="1400" dirty="0"/>
              <a:t>中成药</a:t>
            </a:r>
            <a:r>
              <a:rPr lang="en-US" altLang="zh-CN" sz="1400" dirty="0"/>
              <a:t>,2011,33(05):880-882.</a:t>
            </a:r>
            <a:endParaRPr lang="zh-CN" altLang="zh-CN" sz="1400" dirty="0"/>
          </a:p>
        </p:txBody>
      </p:sp>
      <p:sp>
        <p:nvSpPr>
          <p:cNvPr id="6" name="Rectangle 5"/>
          <p:cNvSpPr>
            <a:spLocks noChangeArrowheads="1"/>
          </p:cNvSpPr>
          <p:nvPr/>
        </p:nvSpPr>
        <p:spPr bwMode="auto">
          <a:xfrm>
            <a:off x="1331729" y="4655921"/>
            <a:ext cx="9434237" cy="51049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smtClean="0"/>
              <a:t>[1]</a:t>
            </a:r>
            <a:r>
              <a:rPr lang="zh-CN" altLang="en-US" sz="1400" dirty="0"/>
              <a:t>褚小兰</a:t>
            </a:r>
            <a:r>
              <a:rPr lang="en-US" altLang="zh-CN" sz="1400" dirty="0"/>
              <a:t>,</a:t>
            </a:r>
            <a:r>
              <a:rPr lang="zh-CN" altLang="en-US" sz="1400" dirty="0"/>
              <a:t>廖万玉</a:t>
            </a:r>
            <a:r>
              <a:rPr lang="en-US" altLang="zh-CN" sz="1400" dirty="0"/>
              <a:t>,</a:t>
            </a:r>
            <a:r>
              <a:rPr lang="zh-CN" altLang="en-US" sz="1400" dirty="0"/>
              <a:t>楼兰英</a:t>
            </a:r>
            <a:r>
              <a:rPr lang="en-US" altLang="zh-CN" sz="1400" dirty="0"/>
              <a:t>,</a:t>
            </a:r>
            <a:r>
              <a:rPr lang="zh-CN" altLang="en-US" sz="1400" dirty="0"/>
              <a:t>刘金花</a:t>
            </a:r>
            <a:r>
              <a:rPr lang="en-US" altLang="zh-CN" sz="1400" dirty="0"/>
              <a:t>. </a:t>
            </a:r>
            <a:r>
              <a:rPr lang="zh-CN" altLang="en-US" sz="1400" dirty="0"/>
              <a:t>地锦类中草药的药理作用研究</a:t>
            </a:r>
            <a:r>
              <a:rPr lang="en-US" altLang="zh-CN" sz="1400" dirty="0"/>
              <a:t>[J]. </a:t>
            </a:r>
            <a:r>
              <a:rPr lang="zh-CN" altLang="en-US" sz="1400" dirty="0"/>
              <a:t>时珍国医国药</a:t>
            </a:r>
            <a:r>
              <a:rPr lang="en-US" altLang="zh-CN" sz="1400" dirty="0"/>
              <a:t>,2001,(03):193-194.</a:t>
            </a:r>
            <a:endParaRPr lang="zh-CN" altLang="zh-CN" sz="1400" dirty="0"/>
          </a:p>
        </p:txBody>
      </p:sp>
    </p:spTree>
    <p:extLst>
      <p:ext uri="{BB962C8B-B14F-4D97-AF65-F5344CB8AC3E}">
        <p14:creationId xmlns:p14="http://schemas.microsoft.com/office/powerpoint/2010/main" xmlns="" val="1772199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0068"/>
            <a:ext cx="10515600" cy="1060904"/>
          </a:xfrm>
        </p:spPr>
        <p:txBody>
          <a:bodyPr/>
          <a:lstStyle/>
          <a:p>
            <a:r>
              <a:rPr lang="zh-CN" altLang="en-US" dirty="0" smtClean="0">
                <a:latin typeface="华文新魏" panose="02010800040101010101" pitchFamily="2" charset="-122"/>
                <a:ea typeface="华文新魏" panose="02010800040101010101" pitchFamily="2" charset="-122"/>
              </a:rPr>
              <a:t>                </a:t>
            </a:r>
            <a:r>
              <a:rPr lang="zh-CN" altLang="en-US" dirty="0" smtClean="0">
                <a:solidFill>
                  <a:srgbClr val="1F6325"/>
                </a:solidFill>
                <a:latin typeface="华文新魏" panose="02010800040101010101" pitchFamily="2" charset="-122"/>
                <a:ea typeface="华文新魏" panose="02010800040101010101" pitchFamily="2" charset="-122"/>
              </a:rPr>
              <a:t>季德胜蛇药片药理作用</a:t>
            </a:r>
            <a:endParaRPr lang="zh-CN" altLang="en-US" dirty="0">
              <a:solidFill>
                <a:srgbClr val="1F6325"/>
              </a:solidFill>
              <a:latin typeface="华文新魏" panose="02010800040101010101" pitchFamily="2" charset="-122"/>
              <a:ea typeface="华文新魏" panose="02010800040101010101" pitchFamily="2" charset="-122"/>
            </a:endParaRPr>
          </a:p>
        </p:txBody>
      </p:sp>
      <p:sp>
        <p:nvSpPr>
          <p:cNvPr id="4" name="文本框 3"/>
          <p:cNvSpPr txBox="1"/>
          <p:nvPr/>
        </p:nvSpPr>
        <p:spPr>
          <a:xfrm>
            <a:off x="4408714" y="1676400"/>
            <a:ext cx="2536371" cy="646331"/>
          </a:xfrm>
          <a:prstGeom prst="rect">
            <a:avLst/>
          </a:prstGeom>
          <a:noFill/>
        </p:spPr>
        <p:txBody>
          <a:bodyPr wrap="square" rtlCol="0">
            <a:spAutoFit/>
          </a:bodyPr>
          <a:lstStyle/>
          <a:p>
            <a:pPr marL="457200" indent="-457200">
              <a:buFont typeface="Wingdings" panose="05000000000000000000" pitchFamily="2" charset="2"/>
              <a:buChar char="ü"/>
            </a:pPr>
            <a:r>
              <a:rPr lang="zh-CN" altLang="en-US" sz="3600" dirty="0" smtClean="0">
                <a:solidFill>
                  <a:srgbClr val="FF0000"/>
                </a:solidFill>
                <a:latin typeface="微软雅黑" panose="020B0503020204020204" pitchFamily="34" charset="-122"/>
                <a:ea typeface="微软雅黑" panose="020B0503020204020204" pitchFamily="34" charset="-122"/>
              </a:rPr>
              <a:t>抗炎镇痛</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838200" y="2470683"/>
            <a:ext cx="10667999" cy="2677656"/>
          </a:xfrm>
          <a:prstGeom prst="rect">
            <a:avLst/>
          </a:prstGeom>
        </p:spPr>
        <p:txBody>
          <a:bodyPr wrap="square">
            <a:spAutoFit/>
          </a:bodyPr>
          <a:lstStyle/>
          <a:p>
            <a:pPr indent="304800" algn="just">
              <a:lnSpc>
                <a:spcPct val="150000"/>
              </a:lnSpc>
              <a:spcBef>
                <a:spcPts val="1200"/>
              </a:spcBef>
            </a:pPr>
            <a:r>
              <a:rPr lang="en-US" altLang="zh-CN" sz="2800" kern="0" dirty="0" smtClean="0">
                <a:latin typeface="微软雅黑" panose="020B0503020204020204" pitchFamily="34" charset="-122"/>
                <a:ea typeface="微软雅黑" panose="020B0503020204020204" pitchFamily="34" charset="-122"/>
                <a:cs typeface="AdobeHeitiStd-Regular"/>
              </a:rPr>
              <a:t>    </a:t>
            </a:r>
            <a:r>
              <a:rPr lang="zh-CN" altLang="zh-CN" sz="2800" kern="0" dirty="0" smtClean="0">
                <a:latin typeface="微软雅黑" panose="020B0503020204020204" pitchFamily="34" charset="-122"/>
                <a:ea typeface="微软雅黑" panose="020B0503020204020204" pitchFamily="34" charset="-122"/>
                <a:cs typeface="AdobeHeitiStd-Regular"/>
              </a:rPr>
              <a:t>季德</a:t>
            </a:r>
            <a:r>
              <a:rPr lang="zh-CN" altLang="zh-CN" sz="2800" kern="0" dirty="0">
                <a:latin typeface="微软雅黑" panose="020B0503020204020204" pitchFamily="34" charset="-122"/>
                <a:ea typeface="微软雅黑" panose="020B0503020204020204" pitchFamily="34" charset="-122"/>
                <a:cs typeface="AdobeHeitiStd-Regular"/>
              </a:rPr>
              <a:t>胜蛇药片有</a:t>
            </a:r>
            <a:r>
              <a:rPr lang="zh-CN" altLang="zh-CN" sz="2800" kern="0" dirty="0">
                <a:solidFill>
                  <a:schemeClr val="tx1">
                    <a:lumMod val="95000"/>
                    <a:lumOff val="5000"/>
                  </a:schemeClr>
                </a:solidFill>
                <a:latin typeface="微软雅黑" panose="020B0503020204020204" pitchFamily="34" charset="-122"/>
                <a:ea typeface="微软雅黑" panose="020B0503020204020204" pitchFamily="34" charset="-122"/>
                <a:cs typeface="AdobeHeitiStd-Regular"/>
              </a:rPr>
              <a:t>明显的抗炎</a:t>
            </a:r>
            <a:r>
              <a:rPr lang="zh-CN" altLang="zh-CN" sz="2800" kern="0" dirty="0" smtClean="0">
                <a:solidFill>
                  <a:schemeClr val="tx1">
                    <a:lumMod val="95000"/>
                    <a:lumOff val="5000"/>
                  </a:schemeClr>
                </a:solidFill>
                <a:latin typeface="微软雅黑" panose="020B0503020204020204" pitchFamily="34" charset="-122"/>
                <a:ea typeface="微软雅黑" panose="020B0503020204020204" pitchFamily="34" charset="-122"/>
                <a:cs typeface="AdobeHeitiStd-Regular"/>
              </a:rPr>
              <a:t>作用</a:t>
            </a:r>
            <a:r>
              <a:rPr lang="zh-CN" altLang="zh-CN" sz="2800" kern="0" dirty="0" smtClean="0">
                <a:latin typeface="微软雅黑" panose="020B0503020204020204" pitchFamily="34" charset="-122"/>
                <a:ea typeface="微软雅黑" panose="020B0503020204020204" pitchFamily="34" charset="-122"/>
                <a:cs typeface="AdobeHeitiStd-Regular"/>
              </a:rPr>
              <a:t>。季德胜蛇药片显著的局部治疗作用与局部</a:t>
            </a:r>
            <a:r>
              <a:rPr lang="zh-CN" altLang="zh-CN" sz="2800" kern="0" dirty="0">
                <a:latin typeface="微软雅黑" panose="020B0503020204020204" pitchFamily="34" charset="-122"/>
                <a:ea typeface="微软雅黑" panose="020B0503020204020204" pitchFamily="34" charset="-122"/>
                <a:cs typeface="AdobeHeitiStd-Regular"/>
              </a:rPr>
              <a:t>抗炎、减少血管通透性渗出、拮抗水肿</a:t>
            </a:r>
            <a:r>
              <a:rPr lang="zh-CN" altLang="zh-CN" sz="2800" kern="0" dirty="0" smtClean="0">
                <a:latin typeface="微软雅黑" panose="020B0503020204020204" pitchFamily="34" charset="-122"/>
                <a:ea typeface="微软雅黑" panose="020B0503020204020204" pitchFamily="34" charset="-122"/>
                <a:cs typeface="AdobeHeitiStd-Regular"/>
              </a:rPr>
              <a:t>有关</a:t>
            </a:r>
            <a:r>
              <a:rPr lang="zh-CN" altLang="en-US" sz="2800" kern="0" dirty="0" smtClean="0">
                <a:latin typeface="微软雅黑" panose="020B0503020204020204" pitchFamily="34" charset="-122"/>
                <a:ea typeface="微软雅黑" panose="020B0503020204020204" pitchFamily="34" charset="-122"/>
                <a:cs typeface="AdobeHeitiStd-Regular"/>
              </a:rPr>
              <a:t>，</a:t>
            </a:r>
            <a:r>
              <a:rPr lang="zh-CN" altLang="zh-CN" sz="2800" kern="0" dirty="0" smtClean="0">
                <a:latin typeface="微软雅黑" panose="020B0503020204020204" pitchFamily="34" charset="-122"/>
                <a:ea typeface="微软雅黑" panose="020B0503020204020204" pitchFamily="34" charset="-122"/>
                <a:cs typeface="AdobeHeitiStd-Regular"/>
              </a:rPr>
              <a:t>还</a:t>
            </a:r>
            <a:r>
              <a:rPr lang="zh-CN" altLang="zh-CN" sz="2800" kern="0" dirty="0">
                <a:latin typeface="微软雅黑" panose="020B0503020204020204" pitchFamily="34" charset="-122"/>
                <a:ea typeface="微软雅黑" panose="020B0503020204020204" pitchFamily="34" charset="-122"/>
                <a:cs typeface="AdobeHeitiStd-Regular"/>
              </a:rPr>
              <a:t>可以减轻炎症反应程度和促进炎症恢复。季德胜蛇药片具有抗感染</a:t>
            </a:r>
            <a:r>
              <a:rPr lang="en-US" altLang="zh-CN" sz="2800" kern="0" dirty="0">
                <a:latin typeface="微软雅黑" panose="020B0503020204020204" pitchFamily="34" charset="-122"/>
                <a:ea typeface="微软雅黑" panose="020B0503020204020204" pitchFamily="34" charset="-122"/>
                <a:cs typeface="AdobeHeitiStd-Regular"/>
              </a:rPr>
              <a:t>, </a:t>
            </a:r>
            <a:r>
              <a:rPr lang="zh-CN" altLang="zh-CN" sz="2800" kern="0" dirty="0">
                <a:latin typeface="微软雅黑" panose="020B0503020204020204" pitchFamily="34" charset="-122"/>
                <a:ea typeface="微软雅黑" panose="020B0503020204020204" pitchFamily="34" charset="-122"/>
                <a:cs typeface="AdobeHeitiStd-Regular"/>
              </a:rPr>
              <a:t>改善微循环和促进肉芽组织生长，减轻痛觉过敏等作用。 </a:t>
            </a:r>
            <a:endParaRPr lang="zh-CN"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xmlns="" val="381651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028" y="0"/>
            <a:ext cx="10515600" cy="1325563"/>
          </a:xfrm>
        </p:spPr>
        <p:txBody>
          <a:bodyPr/>
          <a:lstStyle/>
          <a:p>
            <a:r>
              <a:rPr lang="zh-CN" altLang="en-US" dirty="0" smtClean="0">
                <a:solidFill>
                  <a:schemeClr val="accent6">
                    <a:lumMod val="50000"/>
                  </a:schemeClr>
                </a:solidFill>
                <a:latin typeface="华文新魏" panose="02010800040101010101" pitchFamily="2" charset="-122"/>
                <a:ea typeface="华文新魏" panose="02010800040101010101" pitchFamily="2" charset="-122"/>
              </a:rPr>
              <a:t>               </a:t>
            </a:r>
            <a:r>
              <a:rPr lang="zh-CN" altLang="en-US" dirty="0" smtClean="0">
                <a:solidFill>
                  <a:srgbClr val="1F6325"/>
                </a:solidFill>
                <a:latin typeface="华文新魏" panose="02010800040101010101" pitchFamily="2" charset="-122"/>
                <a:ea typeface="华文新魏" panose="02010800040101010101" pitchFamily="2" charset="-122"/>
              </a:rPr>
              <a:t>季德</a:t>
            </a:r>
            <a:r>
              <a:rPr lang="zh-CN" altLang="en-US" dirty="0">
                <a:solidFill>
                  <a:srgbClr val="1F6325"/>
                </a:solidFill>
                <a:latin typeface="华文新魏" panose="02010800040101010101" pitchFamily="2" charset="-122"/>
                <a:ea typeface="华文新魏" panose="02010800040101010101" pitchFamily="2" charset="-122"/>
              </a:rPr>
              <a:t>胜蛇药</a:t>
            </a:r>
            <a:r>
              <a:rPr lang="zh-CN" altLang="en-US" dirty="0" smtClean="0">
                <a:solidFill>
                  <a:srgbClr val="1F6325"/>
                </a:solidFill>
                <a:latin typeface="华文新魏" panose="02010800040101010101" pitchFamily="2" charset="-122"/>
                <a:ea typeface="华文新魏" panose="02010800040101010101" pitchFamily="2" charset="-122"/>
              </a:rPr>
              <a:t>片抗炎镇痛药理研究</a:t>
            </a:r>
            <a:endParaRPr lang="zh-CN" altLang="en-US" dirty="0">
              <a:solidFill>
                <a:srgbClr val="1F6325"/>
              </a:solidFill>
            </a:endParaRPr>
          </a:p>
        </p:txBody>
      </p:sp>
      <p:sp>
        <p:nvSpPr>
          <p:cNvPr id="4" name="TextBox 5"/>
          <p:cNvSpPr txBox="1">
            <a:spLocks noChangeArrowheads="1"/>
          </p:cNvSpPr>
          <p:nvPr/>
        </p:nvSpPr>
        <p:spPr bwMode="auto">
          <a:xfrm>
            <a:off x="1164771" y="3468703"/>
            <a:ext cx="9633857" cy="1887696"/>
          </a:xfrm>
          <a:prstGeom prst="rect">
            <a:avLst/>
          </a:prstGeom>
          <a:noFill/>
          <a:ln w="9525">
            <a:noFill/>
            <a:miter lim="800000"/>
            <a:headEnd/>
            <a:tailEnd/>
          </a:ln>
        </p:spPr>
        <p:txBody>
          <a:bodyPr wrap="square">
            <a:spAutoFit/>
          </a:bodyPr>
          <a:lstStyle/>
          <a:p>
            <a:pPr>
              <a:lnSpc>
                <a:spcPts val="2800"/>
              </a:lnSpc>
            </a:pPr>
            <a:r>
              <a:rPr lang="zh-CN" altLang="en-US" dirty="0">
                <a:latin typeface="微软雅黑" panose="020B0503020204020204" pitchFamily="34" charset="-122"/>
                <a:ea typeface="微软雅黑" panose="020B0503020204020204" pitchFamily="34" charset="-122"/>
              </a:rPr>
              <a:t>        三实验组均能降低大鼠的第一、二相行为反应（</a:t>
            </a:r>
            <a:r>
              <a:rPr lang="en-US" altLang="zh-CN" dirty="0">
                <a:latin typeface="微软雅黑" panose="020B0503020204020204" pitchFamily="34" charset="-122"/>
                <a:ea typeface="微软雅黑" panose="020B0503020204020204" pitchFamily="34" charset="-122"/>
              </a:rPr>
              <a:t>P 〈0.01 </a:t>
            </a:r>
            <a:r>
              <a:rPr lang="zh-CN" altLang="en-US" dirty="0">
                <a:latin typeface="微软雅黑" panose="020B0503020204020204" pitchFamily="34" charset="-122"/>
                <a:ea typeface="微软雅黑" panose="020B0503020204020204" pitchFamily="34" charset="-122"/>
              </a:rPr>
              <a:t>），其中</a:t>
            </a:r>
            <a:r>
              <a:rPr lang="en-US" altLang="zh-CN" dirty="0">
                <a:latin typeface="微软雅黑" panose="020B0503020204020204" pitchFamily="34" charset="-122"/>
                <a:ea typeface="微软雅黑" panose="020B0503020204020204" pitchFamily="34" charset="-122"/>
              </a:rPr>
              <a:t>S</a:t>
            </a:r>
            <a:r>
              <a:rPr lang="zh-CN" altLang="en-US" dirty="0">
                <a:latin typeface="微软雅黑" panose="020B0503020204020204" pitchFamily="34" charset="-122"/>
                <a:ea typeface="微软雅黑" panose="020B0503020204020204" pitchFamily="34" charset="-122"/>
              </a:rPr>
              <a:t>组的第一、二相反应时间之和小于</a:t>
            </a:r>
            <a:r>
              <a:rPr lang="en-US" altLang="zh-CN" dirty="0">
                <a:latin typeface="微软雅黑" panose="020B0503020204020204" pitchFamily="34" charset="-122"/>
                <a:ea typeface="微软雅黑" panose="020B0503020204020204" pitchFamily="34" charset="-122"/>
              </a:rPr>
              <a:t>V</a:t>
            </a:r>
            <a:r>
              <a:rPr lang="zh-CN" altLang="en-US" dirty="0">
                <a:latin typeface="微软雅黑" panose="020B0503020204020204" pitchFamily="34" charset="-122"/>
                <a:ea typeface="微软雅黑" panose="020B0503020204020204" pitchFamily="34" charset="-122"/>
              </a:rPr>
              <a:t>组、</a:t>
            </a:r>
            <a:r>
              <a:rPr lang="en-US" altLang="zh-CN" dirty="0">
                <a:latin typeface="微软雅黑" panose="020B0503020204020204" pitchFamily="34" charset="-122"/>
                <a:ea typeface="微软雅黑" panose="020B0503020204020204" pitchFamily="34" charset="-122"/>
              </a:rPr>
              <a:t>L</a:t>
            </a:r>
            <a:r>
              <a:rPr lang="zh-CN" altLang="en-US" dirty="0">
                <a:latin typeface="微软雅黑" panose="020B0503020204020204" pitchFamily="34" charset="-122"/>
                <a:ea typeface="微软雅黑" panose="020B0503020204020204" pitchFamily="34" charset="-122"/>
              </a:rPr>
              <a:t>组（</a:t>
            </a:r>
            <a:r>
              <a:rPr lang="en-US" altLang="zh-CN" dirty="0">
                <a:latin typeface="微软雅黑" panose="020B0503020204020204" pitchFamily="34" charset="-122"/>
                <a:ea typeface="微软雅黑" panose="020B0503020204020204" pitchFamily="34" charset="-122"/>
              </a:rPr>
              <a:t>P 〈0.05 </a:t>
            </a:r>
            <a:r>
              <a:rPr lang="zh-CN" altLang="en-US" dirty="0">
                <a:latin typeface="微软雅黑" panose="020B0503020204020204" pitchFamily="34" charset="-122"/>
                <a:ea typeface="微软雅黑" panose="020B0503020204020204" pitchFamily="34" charset="-122"/>
              </a:rPr>
              <a:t>），说明季德胜蛇药片具有明显的抗伤害性反应，且作用强于扶他林乳胶剂和利多卡因乳膏。此外，通过大鼠的机械痛敏和热痛敏变化、注射足水肿变化、体重变化等实验情况总结得出，季德胜蛇药片的的作用强于上述两种药品，能够减轻水肿、降低炎症反应，抑制痛觉过敏。</a:t>
            </a:r>
          </a:p>
        </p:txBody>
      </p:sp>
      <p:sp>
        <p:nvSpPr>
          <p:cNvPr id="5" name="TextBox 6"/>
          <p:cNvSpPr txBox="1">
            <a:spLocks noChangeArrowheads="1"/>
          </p:cNvSpPr>
          <p:nvPr/>
        </p:nvSpPr>
        <p:spPr bwMode="auto">
          <a:xfrm>
            <a:off x="2510177" y="1290144"/>
            <a:ext cx="7861526" cy="400110"/>
          </a:xfrm>
          <a:prstGeom prst="rect">
            <a:avLst/>
          </a:prstGeom>
          <a:noFill/>
          <a:ln w="9525">
            <a:noFill/>
            <a:miter lim="800000"/>
            <a:headEnd/>
            <a:tailEnd/>
          </a:ln>
        </p:spPr>
        <p:txBody>
          <a:bodyPr wrap="square">
            <a:spAutoFit/>
          </a:bodyPr>
          <a:lstStyle/>
          <a:p>
            <a:r>
              <a:rPr lang="zh-CN" altLang="en-US" sz="2000" b="1" dirty="0">
                <a:latin typeface="微软雅黑" panose="020B0503020204020204" pitchFamily="34" charset="-122"/>
                <a:ea typeface="微软雅黑" panose="020B0503020204020204" pitchFamily="34" charset="-122"/>
              </a:rPr>
              <a:t>各组第一、二相行为反应（抬足和舔足）时间之和（</a:t>
            </a:r>
            <a:r>
              <a:rPr lang="en-US" altLang="zh-CN" sz="2000" b="1" dirty="0">
                <a:latin typeface="微软雅黑" panose="020B0503020204020204" pitchFamily="34" charset="-122"/>
                <a:ea typeface="微软雅黑" panose="020B0503020204020204" pitchFamily="34" charset="-122"/>
              </a:rPr>
              <a:t>S</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比较 </a:t>
            </a:r>
            <a:endParaRPr lang="zh-CN" altLang="en-US" sz="2000" b="1" dirty="0">
              <a:latin typeface="微软雅黑" panose="020B0503020204020204" pitchFamily="34" charset="-122"/>
              <a:ea typeface="微软雅黑" panose="020B0503020204020204" pitchFamily="34" charset="-122"/>
            </a:endParaRPr>
          </a:p>
        </p:txBody>
      </p:sp>
      <p:pic>
        <p:nvPicPr>
          <p:cNvPr id="7" name="Picture 9"/>
          <p:cNvPicPr>
            <a:picLocks noChangeAspect="1" noChangeArrowheads="1"/>
          </p:cNvPicPr>
          <p:nvPr/>
        </p:nvPicPr>
        <p:blipFill>
          <a:blip r:embed="rId3" cstate="print"/>
          <a:srcRect/>
          <a:stretch>
            <a:fillRect/>
          </a:stretch>
        </p:blipFill>
        <p:spPr bwMode="auto">
          <a:xfrm>
            <a:off x="1164771" y="1806576"/>
            <a:ext cx="9633857" cy="1495425"/>
          </a:xfrm>
          <a:prstGeom prst="rect">
            <a:avLst/>
          </a:prstGeom>
          <a:noFill/>
          <a:ln w="9525">
            <a:noFill/>
            <a:miter lim="800000"/>
            <a:headEnd/>
            <a:tailEnd/>
          </a:ln>
        </p:spPr>
      </p:pic>
      <p:sp>
        <p:nvSpPr>
          <p:cNvPr id="8" name="圆角矩形 7"/>
          <p:cNvSpPr/>
          <p:nvPr/>
        </p:nvSpPr>
        <p:spPr>
          <a:xfrm>
            <a:off x="1591695" y="5589043"/>
            <a:ext cx="8780008" cy="54200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叶</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雷</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陆丽娟</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等</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季德胜蛇药抗炎镇痛作用和对脊髓</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c-</a:t>
            </a:r>
            <a:r>
              <a:rPr lang="en-US" altLang="zh-CN" sz="1400" dirty="0" err="1">
                <a:solidFill>
                  <a:schemeClr val="tx1">
                    <a:lumMod val="95000"/>
                    <a:lumOff val="5000"/>
                  </a:schemeClr>
                </a:solidFill>
                <a:latin typeface="微软雅黑" panose="020B0503020204020204" pitchFamily="34" charset="-122"/>
                <a:ea typeface="微软雅黑" panose="020B0503020204020204" pitchFamily="34" charset="-122"/>
              </a:rPr>
              <a:t>Fos</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表达影响的实验研究</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[J].</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中国疼痛医学杂志</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,2012,18(5)</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endParaRPr lang="zh-CN" altLang="en-US" dirty="0">
              <a:solidFill>
                <a:schemeClr val="tx1">
                  <a:lumMod val="95000"/>
                  <a:lumOff val="5000"/>
                </a:schemeClr>
              </a:solidFill>
            </a:endParaRPr>
          </a:p>
        </p:txBody>
      </p:sp>
    </p:spTree>
    <p:extLst>
      <p:ext uri="{BB962C8B-B14F-4D97-AF65-F5344CB8AC3E}">
        <p14:creationId xmlns:p14="http://schemas.microsoft.com/office/powerpoint/2010/main" xmlns="" val="1445500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62400" y="3635829"/>
            <a:ext cx="7804160" cy="646331"/>
          </a:xfrm>
          <a:prstGeom prst="rect">
            <a:avLst/>
          </a:prstGeom>
        </p:spPr>
        <p:txBody>
          <a:bodyPr wrap="square">
            <a:spAutoFit/>
          </a:bodyPr>
          <a:lstStyle/>
          <a:p>
            <a:r>
              <a:rPr lang="en-US" altLang="zh-CN" sz="3600" dirty="0" smtClean="0">
                <a:solidFill>
                  <a:schemeClr val="accent6">
                    <a:lumMod val="50000"/>
                  </a:schemeClr>
                </a:solidFill>
                <a:latin typeface="华文新魏" panose="02010800040101010101" pitchFamily="2" charset="-122"/>
                <a:ea typeface="华文新魏" panose="02010800040101010101" pitchFamily="2" charset="-122"/>
              </a:rPr>
              <a:t>——</a:t>
            </a:r>
            <a:r>
              <a:rPr lang="zh-CN" altLang="en-US" sz="3600" b="1" dirty="0" smtClean="0">
                <a:solidFill>
                  <a:srgbClr val="1F6325"/>
                </a:solidFill>
                <a:latin typeface="华文新魏" panose="02010800040101010101" pitchFamily="2" charset="-122"/>
                <a:ea typeface="华文新魏" panose="02010800040101010101" pitchFamily="2" charset="-122"/>
              </a:rPr>
              <a:t>季德</a:t>
            </a:r>
            <a:r>
              <a:rPr lang="zh-CN" altLang="en-US" sz="3600" b="1" dirty="0">
                <a:solidFill>
                  <a:srgbClr val="1F6325"/>
                </a:solidFill>
                <a:latin typeface="华文新魏" panose="02010800040101010101" pitchFamily="2" charset="-122"/>
                <a:ea typeface="华文新魏" panose="02010800040101010101" pitchFamily="2" charset="-122"/>
              </a:rPr>
              <a:t>胜蛇药片治疗痛风性关节炎</a:t>
            </a:r>
            <a:endParaRPr lang="zh-CN" altLang="en-US" sz="3600" b="1" dirty="0">
              <a:solidFill>
                <a:srgbClr val="1F6325"/>
              </a:solidFill>
            </a:endParaRPr>
          </a:p>
        </p:txBody>
      </p:sp>
      <p:sp>
        <p:nvSpPr>
          <p:cNvPr id="5" name="文本框 4"/>
          <p:cNvSpPr txBox="1"/>
          <p:nvPr/>
        </p:nvSpPr>
        <p:spPr>
          <a:xfrm>
            <a:off x="1730829" y="2438401"/>
            <a:ext cx="7326086" cy="830997"/>
          </a:xfrm>
          <a:prstGeom prst="rect">
            <a:avLst/>
          </a:prstGeom>
          <a:noFill/>
        </p:spPr>
        <p:txBody>
          <a:bodyPr wrap="square" rtlCol="0">
            <a:spAutoFit/>
          </a:bodyPr>
          <a:lstStyle/>
          <a:p>
            <a:r>
              <a:rPr lang="zh-CN" altLang="en-US" sz="4800" dirty="0" smtClean="0">
                <a:latin typeface="微软雅黑" panose="020B0503020204020204" pitchFamily="34" charset="-122"/>
                <a:ea typeface="微软雅黑" panose="020B0503020204020204" pitchFamily="34" charset="-122"/>
              </a:rPr>
              <a:t>临床应用之</a:t>
            </a:r>
            <a:endParaRPr lang="zh-CN" altLang="en-US" sz="4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25957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322060" y="0"/>
            <a:ext cx="8229600" cy="1143001"/>
          </a:xfrm>
        </p:spPr>
        <p:txBody>
          <a:bodyPr>
            <a:normAutofit/>
          </a:bodyPr>
          <a:lstStyle/>
          <a:p>
            <a:r>
              <a:rPr lang="zh-CN" altLang="en-US" sz="4000" b="1" dirty="0" smtClean="0">
                <a:solidFill>
                  <a:srgbClr val="006600"/>
                </a:solidFill>
                <a:latin typeface="华文新魏" panose="02010800040101010101" pitchFamily="2" charset="-122"/>
                <a:ea typeface="华文新魏" panose="02010800040101010101" pitchFamily="2" charset="-122"/>
              </a:rPr>
              <a:t>季德胜蛇药片治疗痛风性关节炎（</a:t>
            </a:r>
            <a:r>
              <a:rPr lang="en-US" altLang="zh-CN" sz="4000" b="1" dirty="0">
                <a:solidFill>
                  <a:srgbClr val="006600"/>
                </a:solidFill>
                <a:latin typeface="华文新魏" panose="02010800040101010101" pitchFamily="2" charset="-122"/>
                <a:ea typeface="华文新魏" panose="02010800040101010101" pitchFamily="2" charset="-122"/>
              </a:rPr>
              <a:t>1</a:t>
            </a:r>
            <a:r>
              <a:rPr lang="zh-CN" altLang="en-US" sz="4000" b="1" dirty="0" smtClean="0">
                <a:solidFill>
                  <a:srgbClr val="006600"/>
                </a:solidFill>
                <a:latin typeface="华文新魏" panose="02010800040101010101" pitchFamily="2" charset="-122"/>
                <a:ea typeface="华文新魏" panose="02010800040101010101" pitchFamily="2" charset="-122"/>
              </a:rPr>
              <a:t>）</a:t>
            </a:r>
            <a:endParaRPr lang="zh-CN" altLang="en-US" sz="4000" b="1" dirty="0" smtClean="0"/>
          </a:p>
        </p:txBody>
      </p:sp>
      <p:sp>
        <p:nvSpPr>
          <p:cNvPr id="5" name="内容占位符 2"/>
          <p:cNvSpPr>
            <a:spLocks noGrp="1"/>
          </p:cNvSpPr>
          <p:nvPr>
            <p:ph idx="1"/>
          </p:nvPr>
        </p:nvSpPr>
        <p:spPr>
          <a:xfrm>
            <a:off x="1088571" y="1335881"/>
            <a:ext cx="10134599" cy="3886200"/>
          </a:xfrm>
        </p:spPr>
        <p:txBody>
          <a:bodyPr>
            <a:normAutofit/>
          </a:bodyPr>
          <a:lstStyle/>
          <a:p>
            <a:pPr algn="just">
              <a:lnSpc>
                <a:spcPct val="150000"/>
              </a:lnSpc>
              <a:buFont typeface="Wingdings" panose="05000000000000000000" pitchFamily="2" charset="2"/>
              <a:buNone/>
            </a:pPr>
            <a:r>
              <a:rPr lang="zh-CN" sz="2400" dirty="0" smtClean="0">
                <a:latin typeface="微软雅黑" panose="020B0503020204020204" pitchFamily="34" charset="-122"/>
                <a:ea typeface="微软雅黑" panose="020B0503020204020204" pitchFamily="34" charset="-122"/>
              </a:rPr>
              <a:t>湖北医药学院附属人民医院用季德胜蛇药片治疗急性痛风性关节炎</a:t>
            </a:r>
            <a:r>
              <a:rPr lang="en-US" altLang="zh-CN" sz="2400" dirty="0" smtClean="0">
                <a:latin typeface="微软雅黑" panose="020B0503020204020204" pitchFamily="34" charset="-122"/>
                <a:ea typeface="微软雅黑" panose="020B0503020204020204" pitchFamily="34" charset="-122"/>
              </a:rPr>
              <a:t>30</a:t>
            </a:r>
            <a:r>
              <a:rPr lang="zh-CN" sz="2400" dirty="0" smtClean="0">
                <a:latin typeface="微软雅黑" panose="020B0503020204020204" pitchFamily="34" charset="-122"/>
                <a:ea typeface="微软雅黑" panose="020B0503020204020204" pitchFamily="34" charset="-122"/>
              </a:rPr>
              <a:t>例。</a:t>
            </a:r>
          </a:p>
          <a:p>
            <a:pPr algn="just">
              <a:lnSpc>
                <a:spcPct val="150000"/>
              </a:lnSpc>
            </a:pPr>
            <a:r>
              <a:rPr lang="zh-CN" sz="2400" b="1" dirty="0" smtClean="0">
                <a:solidFill>
                  <a:srgbClr val="C00000"/>
                </a:solidFill>
                <a:latin typeface="微软雅黑" panose="020B0503020204020204" pitchFamily="34" charset="-122"/>
                <a:ea typeface="微软雅黑" panose="020B0503020204020204" pitchFamily="34" charset="-122"/>
              </a:rPr>
              <a:t>治疗方法：</a:t>
            </a:r>
            <a:r>
              <a:rPr lang="zh-CN" altLang="en-US" sz="2400" b="1" dirty="0" smtClean="0">
                <a:solidFill>
                  <a:srgbClr val="0000FF"/>
                </a:solidFill>
                <a:latin typeface="微软雅黑" panose="020B0503020204020204" pitchFamily="34" charset="-122"/>
                <a:ea typeface="微软雅黑" panose="020B0503020204020204" pitchFamily="34" charset="-122"/>
              </a:rPr>
              <a:t>外敷季德胜蛇药片</a:t>
            </a:r>
            <a:endParaRPr lang="en-US" altLang="zh-CN" sz="2400" b="1" dirty="0" smtClean="0">
              <a:solidFill>
                <a:srgbClr val="0000FF"/>
              </a:solidFill>
              <a:latin typeface="微软雅黑" panose="020B0503020204020204" pitchFamily="34" charset="-122"/>
              <a:ea typeface="微软雅黑" panose="020B0503020204020204" pitchFamily="34" charset="-122"/>
            </a:endParaRPr>
          </a:p>
          <a:p>
            <a:pPr algn="just">
              <a:lnSpc>
                <a:spcPct val="150000"/>
              </a:lnSpc>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a:t>
            </a:r>
            <a:r>
              <a:rPr lang="zh-CN" sz="2400" dirty="0" smtClean="0">
                <a:latin typeface="微软雅黑" panose="020B0503020204020204" pitchFamily="34" charset="-122"/>
                <a:ea typeface="微软雅黑" panose="020B0503020204020204" pitchFamily="34" charset="-122"/>
              </a:rPr>
              <a:t>根据患部面积适</a:t>
            </a:r>
            <a:r>
              <a:rPr lang="zh-CN" altLang="en-US" sz="2400" dirty="0" smtClean="0">
                <a:latin typeface="微软雅黑" panose="020B0503020204020204" pitchFamily="34" charset="-122"/>
                <a:ea typeface="微软雅黑" panose="020B0503020204020204" pitchFamily="34" charset="-122"/>
              </a:rPr>
              <a:t>量</a:t>
            </a:r>
            <a:r>
              <a:rPr lang="zh-CN" sz="2400" dirty="0" smtClean="0">
                <a:latin typeface="微软雅黑" panose="020B0503020204020204" pitchFamily="34" charset="-122"/>
                <a:ea typeface="微软雅黑" panose="020B0503020204020204" pitchFamily="34" charset="-122"/>
              </a:rPr>
              <a:t>选用季德胜蛇药片</a:t>
            </a:r>
            <a:r>
              <a:rPr lang="en-US" altLang="zh-CN" sz="2400" dirty="0" smtClean="0">
                <a:latin typeface="微软雅黑" panose="020B0503020204020204" pitchFamily="34" charset="-122"/>
                <a:ea typeface="微软雅黑" panose="020B0503020204020204" pitchFamily="34" charset="-122"/>
              </a:rPr>
              <a:t>10</a:t>
            </a:r>
            <a:r>
              <a:rPr lang="zh-CN" sz="2400" dirty="0" smtClean="0">
                <a:latin typeface="微软雅黑" panose="020B0503020204020204" pitchFamily="34" charset="-122"/>
                <a:ea typeface="微软雅黑" panose="020B0503020204020204" pitchFamily="34" charset="-122"/>
              </a:rPr>
              <a:t>片，碾成粉末</a:t>
            </a:r>
            <a:r>
              <a:rPr lang="zh-CN" altLang="en-US" sz="2400" dirty="0" smtClean="0">
                <a:latin typeface="微软雅黑" panose="020B0503020204020204" pitchFamily="34" charset="-122"/>
                <a:ea typeface="微软雅黑" panose="020B0503020204020204" pitchFamily="34" charset="-122"/>
              </a:rPr>
              <a:t>，</a:t>
            </a:r>
            <a:r>
              <a:rPr lang="zh-CN" sz="2400" dirty="0" smtClean="0">
                <a:latin typeface="微软雅黑" panose="020B0503020204020204" pitchFamily="34" charset="-122"/>
                <a:ea typeface="微软雅黑" panose="020B0503020204020204" pitchFamily="34" charset="-122"/>
              </a:rPr>
              <a:t>加适量食用白醋</a:t>
            </a:r>
            <a:r>
              <a:rPr lang="zh-CN" altLang="en-US" sz="2400" dirty="0" smtClean="0">
                <a:latin typeface="微软雅黑" panose="020B0503020204020204" pitchFamily="34" charset="-122"/>
                <a:ea typeface="微软雅黑" panose="020B0503020204020204" pitchFamily="34" charset="-122"/>
              </a:rPr>
              <a:t>，</a:t>
            </a:r>
            <a:r>
              <a:rPr lang="zh-CN" sz="2400" dirty="0" smtClean="0">
                <a:latin typeface="微软雅黑" panose="020B0503020204020204" pitchFamily="34" charset="-122"/>
                <a:ea typeface="微软雅黑" panose="020B0503020204020204" pitchFamily="34" charset="-122"/>
              </a:rPr>
              <a:t>调成稀糊状外敷患处</a:t>
            </a:r>
            <a:r>
              <a:rPr lang="zh-CN" altLang="en-US" sz="2400" dirty="0" smtClean="0">
                <a:latin typeface="微软雅黑" panose="020B0503020204020204" pitchFamily="34" charset="-122"/>
                <a:ea typeface="微软雅黑" panose="020B0503020204020204" pitchFamily="34" charset="-122"/>
              </a:rPr>
              <a:t>。</a:t>
            </a:r>
            <a:r>
              <a:rPr lang="zh-CN" sz="2400" dirty="0" smtClean="0">
                <a:latin typeface="微软雅黑" panose="020B0503020204020204" pitchFamily="34" charset="-122"/>
                <a:ea typeface="微软雅黑" panose="020B0503020204020204" pitchFamily="34" charset="-122"/>
              </a:rPr>
              <a:t>每日换药</a:t>
            </a:r>
            <a:r>
              <a:rPr lang="en-US" altLang="zh-CN" sz="2400" dirty="0" smtClean="0">
                <a:latin typeface="微软雅黑" panose="020B0503020204020204" pitchFamily="34" charset="-122"/>
                <a:ea typeface="微软雅黑" panose="020B0503020204020204" pitchFamily="34" charset="-122"/>
              </a:rPr>
              <a:t>1</a:t>
            </a:r>
            <a:r>
              <a:rPr lang="zh-CN"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 </a:t>
            </a:r>
            <a:r>
              <a:rPr lang="zh-CN" sz="2400" dirty="0" smtClean="0">
                <a:latin typeface="微软雅黑" panose="020B0503020204020204" pitchFamily="34" charset="-122"/>
                <a:ea typeface="微软雅黑" panose="020B0503020204020204" pitchFamily="34" charset="-122"/>
              </a:rPr>
              <a:t>次</a:t>
            </a:r>
            <a:r>
              <a:rPr lang="en-US" altLang="zh-CN" sz="2400" dirty="0" smtClean="0">
                <a:latin typeface="微软雅黑" panose="020B0503020204020204" pitchFamily="34" charset="-122"/>
                <a:ea typeface="微软雅黑" panose="020B0503020204020204" pitchFamily="34" charset="-122"/>
              </a:rPr>
              <a:t>, </a:t>
            </a:r>
            <a:r>
              <a:rPr lang="zh-CN" sz="2400" dirty="0" smtClean="0">
                <a:latin typeface="微软雅黑" panose="020B0503020204020204" pitchFamily="34" charset="-122"/>
                <a:ea typeface="微软雅黑" panose="020B0503020204020204" pitchFamily="34" charset="-122"/>
              </a:rPr>
              <a:t>连用</a:t>
            </a:r>
            <a:r>
              <a:rPr lang="en-US" altLang="zh-CN" sz="2400" dirty="0" smtClean="0">
                <a:latin typeface="微软雅黑" panose="020B0503020204020204" pitchFamily="34" charset="-122"/>
                <a:ea typeface="微软雅黑" panose="020B0503020204020204" pitchFamily="34" charset="-122"/>
              </a:rPr>
              <a:t>3</a:t>
            </a:r>
            <a:r>
              <a:rPr lang="zh-CN"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5 d</a:t>
            </a:r>
            <a:r>
              <a:rPr lang="zh-CN" sz="2400" dirty="0" smtClean="0">
                <a:latin typeface="微软雅黑" panose="020B0503020204020204" pitchFamily="34" charset="-122"/>
                <a:ea typeface="微软雅黑" panose="020B0503020204020204" pitchFamily="34" charset="-122"/>
              </a:rPr>
              <a:t>。</a:t>
            </a:r>
          </a:p>
          <a:p>
            <a:pPr algn="just">
              <a:lnSpc>
                <a:spcPct val="150000"/>
              </a:lnSpc>
            </a:pPr>
            <a:r>
              <a:rPr lang="zh-CN" sz="2400" b="1" dirty="0" smtClean="0">
                <a:solidFill>
                  <a:srgbClr val="C00000"/>
                </a:solidFill>
                <a:latin typeface="微软雅黑" panose="020B0503020204020204" pitchFamily="34" charset="-122"/>
                <a:ea typeface="微软雅黑" panose="020B0503020204020204" pitchFamily="34" charset="-122"/>
              </a:rPr>
              <a:t>治疗结果：</a:t>
            </a:r>
            <a:r>
              <a:rPr lang="en-US" altLang="zh-CN" sz="2400" dirty="0" smtClean="0">
                <a:latin typeface="微软雅黑" panose="020B0503020204020204" pitchFamily="34" charset="-122"/>
                <a:ea typeface="微软雅黑" panose="020B0503020204020204" pitchFamily="34" charset="-122"/>
              </a:rPr>
              <a:t>30 </a:t>
            </a:r>
            <a:r>
              <a:rPr lang="zh-CN" sz="2400" dirty="0" smtClean="0">
                <a:latin typeface="微软雅黑" panose="020B0503020204020204" pitchFamily="34" charset="-122"/>
                <a:ea typeface="微软雅黑" panose="020B0503020204020204" pitchFamily="34" charset="-122"/>
              </a:rPr>
              <a:t>例全部有效</a:t>
            </a:r>
            <a:r>
              <a:rPr lang="en-US" altLang="zh-CN" sz="2400" dirty="0" smtClean="0">
                <a:latin typeface="微软雅黑" panose="020B0503020204020204" pitchFamily="34" charset="-122"/>
                <a:ea typeface="微软雅黑" panose="020B0503020204020204" pitchFamily="34" charset="-122"/>
              </a:rPr>
              <a:t>, </a:t>
            </a:r>
            <a:r>
              <a:rPr lang="zh-CN" sz="2400" dirty="0" smtClean="0">
                <a:latin typeface="微软雅黑" panose="020B0503020204020204" pitchFamily="34" charset="-122"/>
                <a:ea typeface="微软雅黑" panose="020B0503020204020204" pitchFamily="34" charset="-122"/>
              </a:rPr>
              <a:t>其中痊愈</a:t>
            </a:r>
            <a:r>
              <a:rPr lang="en-US" altLang="zh-CN" sz="2400" dirty="0" smtClean="0">
                <a:latin typeface="微软雅黑" panose="020B0503020204020204" pitchFamily="34" charset="-122"/>
                <a:ea typeface="微软雅黑" panose="020B0503020204020204" pitchFamily="34" charset="-122"/>
              </a:rPr>
              <a:t>20 </a:t>
            </a:r>
            <a:r>
              <a:rPr lang="zh-CN" sz="2400" dirty="0" smtClean="0">
                <a:latin typeface="微软雅黑" panose="020B0503020204020204" pitchFamily="34" charset="-122"/>
                <a:ea typeface="微软雅黑" panose="020B0503020204020204" pitchFamily="34" charset="-122"/>
              </a:rPr>
              <a:t>例</a:t>
            </a:r>
            <a:r>
              <a:rPr lang="en-US" altLang="zh-CN" sz="2400" dirty="0" smtClean="0">
                <a:latin typeface="微软雅黑" panose="020B0503020204020204" pitchFamily="34" charset="-122"/>
                <a:ea typeface="微软雅黑" panose="020B0503020204020204" pitchFamily="34" charset="-122"/>
              </a:rPr>
              <a:t>, </a:t>
            </a:r>
            <a:r>
              <a:rPr lang="zh-CN" sz="2400" dirty="0" smtClean="0">
                <a:latin typeface="微软雅黑" panose="020B0503020204020204" pitchFamily="34" charset="-122"/>
                <a:ea typeface="微软雅黑" panose="020B0503020204020204" pitchFamily="34" charset="-122"/>
              </a:rPr>
              <a:t>显效</a:t>
            </a:r>
            <a:r>
              <a:rPr lang="en-US" altLang="zh-CN" sz="2400" dirty="0" smtClean="0">
                <a:latin typeface="微软雅黑" panose="020B0503020204020204" pitchFamily="34" charset="-122"/>
                <a:ea typeface="微软雅黑" panose="020B0503020204020204" pitchFamily="34" charset="-122"/>
              </a:rPr>
              <a:t>8 </a:t>
            </a:r>
            <a:r>
              <a:rPr lang="zh-CN" sz="2400" dirty="0" smtClean="0">
                <a:latin typeface="微软雅黑" panose="020B0503020204020204" pitchFamily="34" charset="-122"/>
                <a:ea typeface="微软雅黑" panose="020B0503020204020204" pitchFamily="34" charset="-122"/>
              </a:rPr>
              <a:t>例</a:t>
            </a:r>
            <a:r>
              <a:rPr lang="en-US" altLang="zh-CN" sz="2400" dirty="0" smtClean="0">
                <a:latin typeface="微软雅黑" panose="020B0503020204020204" pitchFamily="34" charset="-122"/>
                <a:ea typeface="微软雅黑" panose="020B0503020204020204" pitchFamily="34" charset="-122"/>
              </a:rPr>
              <a:t>, </a:t>
            </a:r>
            <a:r>
              <a:rPr lang="zh-CN" sz="2400" dirty="0" smtClean="0">
                <a:latin typeface="微软雅黑" panose="020B0503020204020204" pitchFamily="34" charset="-122"/>
                <a:ea typeface="微软雅黑" panose="020B0503020204020204" pitchFamily="34" charset="-122"/>
              </a:rPr>
              <a:t>有效</a:t>
            </a:r>
            <a:r>
              <a:rPr lang="en-US" altLang="zh-CN" sz="2400" dirty="0" smtClean="0">
                <a:latin typeface="微软雅黑" panose="020B0503020204020204" pitchFamily="34" charset="-122"/>
                <a:ea typeface="微软雅黑" panose="020B0503020204020204" pitchFamily="34" charset="-122"/>
              </a:rPr>
              <a:t>2 </a:t>
            </a:r>
            <a:r>
              <a:rPr lang="zh-CN" sz="2400" dirty="0" smtClean="0">
                <a:latin typeface="微软雅黑" panose="020B0503020204020204" pitchFamily="34" charset="-122"/>
                <a:ea typeface="微软雅黑" panose="020B0503020204020204" pitchFamily="34" charset="-122"/>
              </a:rPr>
              <a:t>例。</a:t>
            </a:r>
          </a:p>
          <a:p>
            <a:endParaRPr lang="zh-CN" altLang="en-US" dirty="0" smtClean="0"/>
          </a:p>
        </p:txBody>
      </p:sp>
      <p:sp>
        <p:nvSpPr>
          <p:cNvPr id="6" name="Rectangle 30"/>
          <p:cNvSpPr>
            <a:spLocks noChangeArrowheads="1"/>
          </p:cNvSpPr>
          <p:nvPr/>
        </p:nvSpPr>
        <p:spPr bwMode="auto">
          <a:xfrm>
            <a:off x="1088571" y="5105398"/>
            <a:ext cx="9383484" cy="619125"/>
          </a:xfrm>
          <a:prstGeom prst="rect">
            <a:avLst/>
          </a:prstGeom>
          <a:solidFill>
            <a:srgbClr val="FFFF99"/>
          </a:solidFill>
          <a:ln w="9525"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1400" dirty="0"/>
              <a:t>朱仕绉</a:t>
            </a:r>
            <a:r>
              <a:rPr lang="en-US" altLang="zh-CN" sz="1400" dirty="0"/>
              <a:t>,</a:t>
            </a:r>
            <a:r>
              <a:rPr lang="zh-CN" altLang="en-US" sz="1400" dirty="0"/>
              <a:t>赵冬梅</a:t>
            </a:r>
            <a:r>
              <a:rPr lang="en-US" altLang="zh-CN" sz="1400" dirty="0"/>
              <a:t>,</a:t>
            </a:r>
            <a:r>
              <a:rPr lang="zh-CN" altLang="en-US" sz="1400" dirty="0"/>
              <a:t>曹春花</a:t>
            </a:r>
            <a:r>
              <a:rPr lang="en-US" altLang="zh-CN" sz="1400" dirty="0"/>
              <a:t>. </a:t>
            </a:r>
            <a:r>
              <a:rPr lang="zh-CN" altLang="en-US" sz="1400" dirty="0"/>
              <a:t>季德胜蛇药片治疗急性痛风性关节炎的护理体会</a:t>
            </a:r>
            <a:r>
              <a:rPr lang="en-US" altLang="zh-CN" sz="1400" dirty="0"/>
              <a:t>[J]. </a:t>
            </a:r>
            <a:r>
              <a:rPr lang="zh-CN" altLang="en-US" sz="1400" dirty="0"/>
              <a:t>山西医药杂志</a:t>
            </a:r>
            <a:r>
              <a:rPr lang="en-US" altLang="zh-CN" sz="1400" dirty="0"/>
              <a:t>(</a:t>
            </a:r>
            <a:r>
              <a:rPr lang="zh-CN" altLang="en-US" sz="1400" dirty="0"/>
              <a:t>下半月刊</a:t>
            </a:r>
            <a:r>
              <a:rPr lang="en-US" altLang="zh-CN" sz="1400" dirty="0"/>
              <a:t>),2011,40(02):204.</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37453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6400" y="0"/>
            <a:ext cx="10515600" cy="1325563"/>
          </a:xfrm>
        </p:spPr>
        <p:txBody>
          <a:bodyPr/>
          <a:lstStyle/>
          <a:p>
            <a:r>
              <a:rPr lang="zh-CN" altLang="en-US" b="1" dirty="0" smtClean="0">
                <a:solidFill>
                  <a:srgbClr val="006600"/>
                </a:solidFill>
                <a:latin typeface="华文新魏" panose="02010800040101010101" pitchFamily="2" charset="-122"/>
                <a:ea typeface="华文新魏" panose="02010800040101010101" pitchFamily="2" charset="-122"/>
              </a:rPr>
              <a:t>季德胜蛇药片治疗痛风性关节炎（</a:t>
            </a:r>
            <a:r>
              <a:rPr lang="en-US" altLang="zh-CN" b="1" dirty="0" smtClean="0">
                <a:solidFill>
                  <a:srgbClr val="006600"/>
                </a:solidFill>
                <a:latin typeface="华文新魏" panose="02010800040101010101" pitchFamily="2" charset="-122"/>
                <a:ea typeface="华文新魏" panose="02010800040101010101" pitchFamily="2" charset="-122"/>
              </a:rPr>
              <a:t>2</a:t>
            </a:r>
            <a:r>
              <a:rPr lang="zh-CN" altLang="en-US" b="1" dirty="0" smtClean="0">
                <a:solidFill>
                  <a:srgbClr val="006600"/>
                </a:solidFill>
                <a:latin typeface="华文新魏" panose="02010800040101010101" pitchFamily="2" charset="-122"/>
                <a:ea typeface="华文新魏" panose="02010800040101010101" pitchFamily="2" charset="-122"/>
              </a:rPr>
              <a:t>）</a:t>
            </a:r>
            <a:endParaRPr lang="zh-CN" altLang="en-US" dirty="0"/>
          </a:p>
        </p:txBody>
      </p:sp>
      <p:sp>
        <p:nvSpPr>
          <p:cNvPr id="4" name="矩形 3"/>
          <p:cNvSpPr/>
          <p:nvPr/>
        </p:nvSpPr>
        <p:spPr>
          <a:xfrm>
            <a:off x="849086" y="1448327"/>
            <a:ext cx="10287000" cy="4431983"/>
          </a:xfrm>
          <a:prstGeom prst="rect">
            <a:avLst/>
          </a:prstGeom>
        </p:spPr>
        <p:txBody>
          <a:bodyPr wrap="square">
            <a:spAutoFit/>
          </a:bodyPr>
          <a:lstStyle/>
          <a:p>
            <a:pPr indent="304800" algn="just">
              <a:lnSpc>
                <a:spcPct val="150000"/>
              </a:lnSpc>
              <a:spcAft>
                <a:spcPts val="0"/>
              </a:spcAft>
            </a:pP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  武汉大学基础研究院用秋水仙碱片</a:t>
            </a:r>
            <a:r>
              <a:rPr lang="zh-CN" altLang="en-US" sz="2000" b="1" kern="100" dirty="0" smtClean="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联合季德胜蛇药</a:t>
            </a: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片外敷治疗老年急性痛风性关节炎</a:t>
            </a:r>
            <a:r>
              <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78</a:t>
            </a: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例。</a:t>
            </a:r>
            <a:endPar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000"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治疗方法</a:t>
            </a:r>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dirty="0" smtClean="0">
                <a:latin typeface="微软雅黑" panose="020B0503020204020204" pitchFamily="34" charset="-122"/>
                <a:ea typeface="微软雅黑" panose="020B0503020204020204" pitchFamily="34" charset="-122"/>
              </a:rPr>
              <a:t>口服秋水仙碱片，每日</a:t>
            </a:r>
            <a:r>
              <a:rPr lang="en-US" altLang="zh-CN" sz="2000" dirty="0" smtClean="0">
                <a:latin typeface="微软雅黑" panose="020B0503020204020204" pitchFamily="34" charset="-122"/>
                <a:ea typeface="微软雅黑" panose="020B0503020204020204" pitchFamily="34" charset="-122"/>
              </a:rPr>
              <a:t>1mg</a:t>
            </a:r>
            <a:r>
              <a:rPr lang="zh-CN" altLang="zh-CN" sz="2000" dirty="0" smtClean="0">
                <a:latin typeface="微软雅黑" panose="020B0503020204020204" pitchFamily="34" charset="-122"/>
                <a:ea typeface="微软雅黑" panose="020B0503020204020204" pitchFamily="34" charset="-122"/>
              </a:rPr>
              <a:t>，连服</a:t>
            </a:r>
            <a:r>
              <a:rPr lang="en-US" altLang="zh-CN" sz="2000" dirty="0" smtClean="0">
                <a:latin typeface="微软雅黑" panose="020B0503020204020204" pitchFamily="34" charset="-122"/>
                <a:ea typeface="微软雅黑" panose="020B0503020204020204" pitchFamily="34" charset="-122"/>
              </a:rPr>
              <a:t>3d</a:t>
            </a:r>
            <a:r>
              <a:rPr lang="zh-CN" altLang="zh-CN" sz="2000" dirty="0" smtClean="0">
                <a:latin typeface="微软雅黑" panose="020B0503020204020204" pitchFamily="34" charset="-122"/>
                <a:ea typeface="微软雅黑" panose="020B0503020204020204" pitchFamily="34" charset="-122"/>
              </a:rPr>
              <a:t>，第</a:t>
            </a:r>
            <a:r>
              <a:rPr lang="en-US" altLang="zh-CN" sz="2000" dirty="0" smtClean="0">
                <a:latin typeface="微软雅黑" panose="020B0503020204020204" pitchFamily="34" charset="-122"/>
                <a:ea typeface="微软雅黑" panose="020B0503020204020204" pitchFamily="34" charset="-122"/>
              </a:rPr>
              <a:t>4</a:t>
            </a:r>
            <a:r>
              <a:rPr lang="zh-CN" altLang="zh-CN" sz="2000" dirty="0" smtClean="0">
                <a:latin typeface="微软雅黑" panose="020B0503020204020204" pitchFamily="34" charset="-122"/>
                <a:ea typeface="微软雅黑" panose="020B0503020204020204" pitchFamily="34" charset="-122"/>
              </a:rPr>
              <a:t>日停服。</a:t>
            </a:r>
            <a:endParaRPr lang="en-US" altLang="zh-CN" sz="2000" dirty="0" smtClean="0">
              <a:latin typeface="微软雅黑" panose="020B0503020204020204" pitchFamily="34" charset="-122"/>
              <a:ea typeface="微软雅黑" panose="020B0503020204020204" pitchFamily="34" charset="-122"/>
            </a:endParaRPr>
          </a:p>
          <a:p>
            <a:pPr indent="304800" algn="just">
              <a:lnSpc>
                <a:spcPct val="150000"/>
              </a:lnSpc>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同时</a:t>
            </a:r>
            <a:r>
              <a:rPr lang="zh-CN" altLang="zh-CN" sz="2000" b="1" dirty="0" smtClean="0">
                <a:solidFill>
                  <a:srgbClr val="0000FF"/>
                </a:solidFill>
                <a:latin typeface="微软雅黑" panose="020B0503020204020204" pitchFamily="34" charset="-122"/>
                <a:ea typeface="微软雅黑" panose="020B0503020204020204" pitchFamily="34" charset="-122"/>
              </a:rPr>
              <a:t>局部外用季德胜蛇药片</a:t>
            </a:r>
            <a:r>
              <a:rPr lang="zh-CN" altLang="zh-CN" sz="2000" dirty="0" smtClean="0">
                <a:latin typeface="微软雅黑" panose="020B0503020204020204" pitchFamily="34" charset="-122"/>
                <a:ea typeface="微软雅黑" panose="020B0503020204020204" pitchFamily="34" charset="-122"/>
              </a:rPr>
              <a:t>：根据肿痛关节的大小，每次取季德胜蛇药片</a:t>
            </a:r>
            <a:r>
              <a:rPr lang="en-US" altLang="zh-CN" sz="2000" dirty="0" smtClean="0">
                <a:latin typeface="微软雅黑" panose="020B0503020204020204" pitchFamily="34" charset="-122"/>
                <a:ea typeface="微软雅黑" panose="020B0503020204020204" pitchFamily="34" charset="-122"/>
              </a:rPr>
              <a:t>8-</a:t>
            </a:r>
          </a:p>
          <a:p>
            <a:pPr indent="304800" algn="just">
              <a:lnSpc>
                <a:spcPct val="150000"/>
              </a:lnSpc>
            </a:pPr>
            <a:r>
              <a:rPr lang="en-US" altLang="zh-CN" sz="2000" dirty="0" smtClean="0">
                <a:latin typeface="微软雅黑" panose="020B0503020204020204" pitchFamily="34" charset="-122"/>
                <a:ea typeface="微软雅黑" panose="020B0503020204020204" pitchFamily="34" charset="-122"/>
              </a:rPr>
              <a:t> 16</a:t>
            </a:r>
            <a:r>
              <a:rPr lang="zh-CN" altLang="zh-CN" sz="2000" dirty="0" smtClean="0">
                <a:latin typeface="微软雅黑" panose="020B0503020204020204" pitchFamily="34" charset="-122"/>
                <a:ea typeface="微软雅黑" panose="020B0503020204020204" pitchFamily="34" charset="-122"/>
              </a:rPr>
              <a:t>片碾碎，以</a:t>
            </a:r>
            <a:r>
              <a:rPr lang="zh-CN" altLang="zh-CN" sz="2000" dirty="0" smtClean="0">
                <a:solidFill>
                  <a:srgbClr val="FF0000"/>
                </a:solidFill>
                <a:latin typeface="微软雅黑" panose="020B0503020204020204" pitchFamily="34" charset="-122"/>
                <a:ea typeface="微软雅黑" panose="020B0503020204020204" pitchFamily="34" charset="-122"/>
              </a:rPr>
              <a:t>白醋</a:t>
            </a:r>
            <a:r>
              <a:rPr lang="zh-CN" altLang="zh-CN" sz="2000" dirty="0" smtClean="0">
                <a:latin typeface="微软雅黑" panose="020B0503020204020204" pitchFamily="34" charset="-122"/>
                <a:ea typeface="微软雅黑" panose="020B0503020204020204" pitchFamily="34" charset="-122"/>
              </a:rPr>
              <a:t>适量</a:t>
            </a:r>
            <a:r>
              <a:rPr lang="zh-CN" altLang="zh-CN" sz="2000" dirty="0" smtClean="0">
                <a:solidFill>
                  <a:srgbClr val="FF0000"/>
                </a:solidFill>
                <a:latin typeface="微软雅黑" panose="020B0503020204020204" pitchFamily="34" charset="-122"/>
                <a:ea typeface="微软雅黑" panose="020B0503020204020204" pitchFamily="34" charset="-122"/>
              </a:rPr>
              <a:t>溶化</a:t>
            </a:r>
            <a:r>
              <a:rPr lang="zh-CN" altLang="zh-CN" sz="2000" dirty="0" smtClean="0">
                <a:latin typeface="微软雅黑" panose="020B0503020204020204" pitchFamily="34" charset="-122"/>
                <a:ea typeface="微软雅黑" panose="020B0503020204020204" pitchFamily="34" charset="-122"/>
              </a:rPr>
              <a:t>，搅拌成糊状后均匀敷在患处，每日</a:t>
            </a:r>
            <a:r>
              <a:rPr lang="en-US" altLang="zh-CN" sz="2000" dirty="0" smtClean="0">
                <a:latin typeface="微软雅黑" panose="020B0503020204020204" pitchFamily="34" charset="-122"/>
                <a:ea typeface="微软雅黑" panose="020B0503020204020204" pitchFamily="34" charset="-122"/>
              </a:rPr>
              <a:t>1-2</a:t>
            </a:r>
            <a:r>
              <a:rPr lang="zh-CN" altLang="zh-CN" sz="2000" dirty="0" smtClean="0">
                <a:latin typeface="微软雅黑" panose="020B0503020204020204" pitchFamily="34" charset="-122"/>
                <a:ea typeface="微软雅黑" panose="020B0503020204020204" pitchFamily="34" charset="-122"/>
              </a:rPr>
              <a:t>次，</a:t>
            </a:r>
            <a:r>
              <a:rPr lang="en-US" altLang="zh-CN" sz="2000" dirty="0" smtClean="0">
                <a:latin typeface="微软雅黑" panose="020B0503020204020204" pitchFamily="34" charset="-122"/>
                <a:ea typeface="微软雅黑" panose="020B0503020204020204" pitchFamily="34" charset="-122"/>
              </a:rPr>
              <a:t>7d</a:t>
            </a:r>
            <a:r>
              <a:rPr lang="zh-CN" altLang="zh-CN" sz="2000" dirty="0" smtClean="0">
                <a:latin typeface="微软雅黑" panose="020B0503020204020204" pitchFamily="34" charset="-122"/>
                <a:ea typeface="微软雅黑" panose="020B0503020204020204" pitchFamily="34" charset="-122"/>
              </a:rPr>
              <a:t>为</a:t>
            </a:r>
            <a:r>
              <a:rPr lang="en-US" altLang="zh-CN" sz="2000" dirty="0" smtClean="0">
                <a:latin typeface="微软雅黑" panose="020B0503020204020204" pitchFamily="34" charset="-122"/>
                <a:ea typeface="微软雅黑" panose="020B0503020204020204" pitchFamily="34" charset="-122"/>
              </a:rPr>
              <a:t>1</a:t>
            </a:r>
            <a:r>
              <a:rPr lang="zh-CN" altLang="zh-CN" sz="2000" dirty="0" smtClean="0">
                <a:latin typeface="微软雅黑" panose="020B0503020204020204" pitchFamily="34" charset="-122"/>
                <a:ea typeface="微软雅黑" panose="020B0503020204020204" pitchFamily="34" charset="-122"/>
              </a:rPr>
              <a:t>个疗程，</a:t>
            </a:r>
            <a:endParaRPr lang="en-US" altLang="zh-CN" sz="2000" dirty="0" smtClean="0">
              <a:latin typeface="微软雅黑" panose="020B0503020204020204" pitchFamily="34" charset="-122"/>
              <a:ea typeface="微软雅黑" panose="020B0503020204020204" pitchFamily="34" charset="-122"/>
            </a:endParaRPr>
          </a:p>
          <a:p>
            <a:pPr indent="304800" algn="just">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若症状较重可连续外敷</a:t>
            </a:r>
            <a:r>
              <a:rPr lang="en-US" altLang="zh-CN" sz="2000" dirty="0" smtClean="0">
                <a:latin typeface="微软雅黑" panose="020B0503020204020204" pitchFamily="34" charset="-122"/>
                <a:ea typeface="微软雅黑" panose="020B0503020204020204" pitchFamily="34" charset="-122"/>
              </a:rPr>
              <a:t>2</a:t>
            </a:r>
            <a:r>
              <a:rPr lang="zh-CN" altLang="zh-CN" sz="2000" dirty="0" smtClean="0">
                <a:latin typeface="微软雅黑" panose="020B0503020204020204" pitchFamily="34" charset="-122"/>
                <a:ea typeface="微软雅黑" panose="020B0503020204020204" pitchFamily="34" charset="-122"/>
              </a:rPr>
              <a:t>个疗程。治疗期间禁服维生素</a:t>
            </a:r>
            <a:r>
              <a:rPr lang="en-US" altLang="zh-CN" sz="2000" dirty="0" smtClean="0">
                <a:latin typeface="微软雅黑" panose="020B0503020204020204" pitchFamily="34" charset="-122"/>
                <a:ea typeface="微软雅黑" panose="020B0503020204020204" pitchFamily="34" charset="-122"/>
              </a:rPr>
              <a:t>B</a:t>
            </a:r>
            <a:r>
              <a:rPr lang="en-US" altLang="zh-CN" sz="2000" baseline="-25000" dirty="0" smtClean="0">
                <a:latin typeface="微软雅黑" panose="020B0503020204020204" pitchFamily="34" charset="-122"/>
                <a:ea typeface="微软雅黑" panose="020B0503020204020204" pitchFamily="34" charset="-122"/>
              </a:rPr>
              <a:t>12</a:t>
            </a:r>
            <a:r>
              <a:rPr lang="zh-CN" altLang="zh-CN" sz="2000" dirty="0" smtClean="0">
                <a:latin typeface="微软雅黑" panose="020B0503020204020204" pitchFamily="34" charset="-122"/>
                <a:ea typeface="微软雅黑" panose="020B0503020204020204" pitchFamily="34" charset="-122"/>
              </a:rPr>
              <a:t>和磺胺类药物，注意休息，不</a:t>
            </a:r>
            <a:endParaRPr lang="en-US" altLang="zh-CN" sz="2000" dirty="0" smtClean="0">
              <a:latin typeface="微软雅黑" panose="020B0503020204020204" pitchFamily="34" charset="-122"/>
              <a:ea typeface="微软雅黑" panose="020B0503020204020204" pitchFamily="34" charset="-122"/>
            </a:endParaRPr>
          </a:p>
          <a:p>
            <a:pPr indent="304800" algn="just">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食高嘌呤及辛辣刺激食物，多饮水，忌酒。</a:t>
            </a:r>
            <a:endParaRPr lang="en-US" altLang="zh-CN" sz="2000" dirty="0">
              <a:latin typeface="微软雅黑" panose="020B0503020204020204" pitchFamily="34" charset="-122"/>
              <a:ea typeface="微软雅黑" panose="020B0503020204020204" pitchFamily="34" charset="-122"/>
            </a:endParaRPr>
          </a:p>
          <a:p>
            <a:pPr marL="342900" indent="-342900" algn="just">
              <a:lnSpc>
                <a:spcPct val="150000"/>
              </a:lnSpc>
              <a:buFont typeface="Arial" panose="020B0604020202020204" pitchFamily="34" charset="0"/>
              <a:buChar char="•"/>
            </a:pPr>
            <a:r>
              <a:rPr lang="zh-CN" altLang="zh-CN" sz="2000" b="1" dirty="0" smtClean="0">
                <a:solidFill>
                  <a:srgbClr val="C00000"/>
                </a:solidFill>
                <a:latin typeface="微软雅黑" panose="020B0503020204020204" pitchFamily="34" charset="-122"/>
                <a:ea typeface="微软雅黑" panose="020B0503020204020204" pitchFamily="34" charset="-122"/>
              </a:rPr>
              <a:t>治疗结果：</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临床控制</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19</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例，显效</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32</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例，有效</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24</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例，无效</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例，总有效率</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96.15%</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zh-CN" sz="20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indent="304800" algn="just">
              <a:lnSpc>
                <a:spcPct val="150000"/>
              </a:lnSpc>
              <a:spcAft>
                <a:spcPts val="0"/>
              </a:spcAft>
            </a:pP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Rectangle 30"/>
          <p:cNvSpPr>
            <a:spLocks noChangeArrowheads="1"/>
          </p:cNvSpPr>
          <p:nvPr/>
        </p:nvSpPr>
        <p:spPr bwMode="auto">
          <a:xfrm>
            <a:off x="1067480" y="5570747"/>
            <a:ext cx="10449605" cy="619125"/>
          </a:xfrm>
          <a:prstGeom prst="rect">
            <a:avLst/>
          </a:prstGeom>
          <a:solidFill>
            <a:srgbClr val="FFFF99"/>
          </a:solidFill>
          <a:ln w="9525"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1400" dirty="0" smtClean="0">
                <a:latin typeface="微软雅黑" panose="020B0503020204020204" pitchFamily="34" charset="-122"/>
                <a:ea typeface="微软雅黑" panose="020B0503020204020204" pitchFamily="34" charset="-122"/>
              </a:rPr>
              <a:t>李丽娜</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夏忠诚</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李德梅，等</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秋水仙碱片联合外敷季德胜蛇药片治疗老年急性痛风性关节炎</a:t>
            </a:r>
            <a:r>
              <a:rPr lang="en-US" altLang="zh-CN" sz="1400" dirty="0" smtClean="0">
                <a:latin typeface="微软雅黑" panose="020B0503020204020204" pitchFamily="34" charset="-122"/>
                <a:ea typeface="微软雅黑" panose="020B0503020204020204" pitchFamily="34" charset="-122"/>
              </a:rPr>
              <a:t>78</a:t>
            </a:r>
            <a:r>
              <a:rPr lang="zh-CN" altLang="en-US" sz="1400" dirty="0" smtClean="0">
                <a:latin typeface="微软雅黑" panose="020B0503020204020204" pitchFamily="34" charset="-122"/>
                <a:ea typeface="微软雅黑" panose="020B0503020204020204" pitchFamily="34" charset="-122"/>
              </a:rPr>
              <a:t>例</a:t>
            </a:r>
            <a:r>
              <a:rPr lang="en-US" altLang="zh-CN" sz="1400" dirty="0" smtClean="0">
                <a:latin typeface="微软雅黑" panose="020B0503020204020204" pitchFamily="34" charset="-122"/>
                <a:ea typeface="微软雅黑" panose="020B0503020204020204" pitchFamily="34" charset="-122"/>
              </a:rPr>
              <a:t>[J].</a:t>
            </a:r>
            <a:r>
              <a:rPr lang="zh-CN" altLang="en-US" sz="1400" dirty="0" smtClean="0">
                <a:latin typeface="微软雅黑" panose="020B0503020204020204" pitchFamily="34" charset="-122"/>
                <a:ea typeface="微软雅黑" panose="020B0503020204020204" pitchFamily="34" charset="-122"/>
              </a:rPr>
              <a:t>中国中医急症</a:t>
            </a:r>
            <a:r>
              <a:rPr lang="en-US" altLang="zh-CN" sz="1400" dirty="0" smtClean="0">
                <a:latin typeface="微软雅黑" panose="020B0503020204020204" pitchFamily="34" charset="-122"/>
                <a:ea typeface="微软雅黑" panose="020B0503020204020204" pitchFamily="34" charset="-122"/>
              </a:rPr>
              <a:t>,2011,20(1):155-156.</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18444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8512" y="-55361"/>
            <a:ext cx="10515600" cy="1325563"/>
          </a:xfrm>
        </p:spPr>
        <p:txBody>
          <a:bodyPr/>
          <a:lstStyle/>
          <a:p>
            <a:r>
              <a:rPr lang="zh-CN" altLang="en-US" b="1" dirty="0" smtClean="0">
                <a:solidFill>
                  <a:srgbClr val="006600"/>
                </a:solidFill>
                <a:latin typeface="华文新魏" panose="02010800040101010101" pitchFamily="2" charset="-122"/>
                <a:ea typeface="华文新魏" panose="02010800040101010101" pitchFamily="2" charset="-122"/>
              </a:rPr>
              <a:t>季德胜蛇药片治疗痛风性关节炎（</a:t>
            </a:r>
            <a:r>
              <a:rPr lang="en-US" altLang="zh-CN" b="1" dirty="0" smtClean="0">
                <a:solidFill>
                  <a:srgbClr val="006600"/>
                </a:solidFill>
                <a:latin typeface="华文新魏" panose="02010800040101010101" pitchFamily="2" charset="-122"/>
                <a:ea typeface="华文新魏" panose="02010800040101010101" pitchFamily="2" charset="-122"/>
              </a:rPr>
              <a:t>3</a:t>
            </a:r>
            <a:r>
              <a:rPr lang="zh-CN" altLang="en-US" b="1" dirty="0" smtClean="0">
                <a:solidFill>
                  <a:srgbClr val="006600"/>
                </a:solidFill>
                <a:latin typeface="华文新魏" panose="02010800040101010101" pitchFamily="2" charset="-122"/>
                <a:ea typeface="华文新魏" panose="02010800040101010101" pitchFamily="2" charset="-122"/>
              </a:rPr>
              <a:t>）</a:t>
            </a:r>
            <a:endParaRPr lang="zh-CN" altLang="en-US" dirty="0"/>
          </a:p>
        </p:txBody>
      </p:sp>
      <p:sp>
        <p:nvSpPr>
          <p:cNvPr id="4" name="矩形 3"/>
          <p:cNvSpPr/>
          <p:nvPr/>
        </p:nvSpPr>
        <p:spPr>
          <a:xfrm>
            <a:off x="849086" y="1448327"/>
            <a:ext cx="10287000" cy="3185487"/>
          </a:xfrm>
          <a:prstGeom prst="rect">
            <a:avLst/>
          </a:prstGeom>
        </p:spPr>
        <p:txBody>
          <a:bodyPr wrap="square">
            <a:spAutoFit/>
          </a:bodyPr>
          <a:lstStyle/>
          <a:p>
            <a:pPr indent="304800" algn="just">
              <a:lnSpc>
                <a:spcPct val="150000"/>
              </a:lnSpc>
              <a:spcAft>
                <a:spcPts val="0"/>
              </a:spcAft>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广东韶关人民医院中医科、风湿免疫科急性痛风性关节炎患者</a:t>
            </a: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78</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例，随机分为观察组和对照组。</a:t>
            </a:r>
            <a:endPar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b="1" kern="10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治疗方法：</a:t>
            </a:r>
            <a:r>
              <a:rPr lang="zh-CN" altLang="en-US" kern="100" dirty="0" smtClean="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对照</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zh-CN" dirty="0" smtClean="0">
                <a:latin typeface="微软雅黑" panose="020B0503020204020204" pitchFamily="34" charset="-122"/>
                <a:ea typeface="微软雅黑" panose="020B0503020204020204" pitchFamily="34" charset="-122"/>
              </a:rPr>
              <a:t>口服</a:t>
            </a:r>
            <a:r>
              <a:rPr lang="zh-CN" altLang="en-US" dirty="0" smtClean="0">
                <a:latin typeface="微软雅黑" panose="020B0503020204020204" pitchFamily="34" charset="-122"/>
                <a:ea typeface="微软雅黑" panose="020B0503020204020204" pitchFamily="34" charset="-122"/>
              </a:rPr>
              <a:t>美洛昔康胶囊，每次</a:t>
            </a:r>
            <a:r>
              <a:rPr lang="en-US" altLang="zh-CN" dirty="0" smtClean="0">
                <a:latin typeface="微软雅黑" panose="020B0503020204020204" pitchFamily="34" charset="-122"/>
                <a:ea typeface="微软雅黑" panose="020B0503020204020204" pitchFamily="34" charset="-122"/>
              </a:rPr>
              <a:t>7.5</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次</a:t>
            </a:r>
            <a:r>
              <a:rPr lang="en-US" altLang="zh-CN" dirty="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日</a:t>
            </a:r>
            <a:r>
              <a:rPr lang="zh-CN" altLang="en-US" dirty="0" smtClean="0">
                <a:latin typeface="微软雅黑" panose="020B0503020204020204" pitchFamily="34" charset="-122"/>
                <a:ea typeface="微软雅黑" panose="020B0503020204020204" pitchFamily="34" charset="-122"/>
              </a:rPr>
              <a:t>；口服秋水仙碱，每次</a:t>
            </a:r>
            <a:r>
              <a:rPr lang="en-US" altLang="zh-CN" dirty="0" smtClean="0">
                <a:latin typeface="微软雅黑" panose="020B0503020204020204" pitchFamily="34" charset="-122"/>
                <a:ea typeface="微软雅黑" panose="020B0503020204020204" pitchFamily="34" charset="-122"/>
              </a:rPr>
              <a:t>0.5mg</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日</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观察组： </a:t>
            </a:r>
            <a:r>
              <a:rPr lang="zh-CN" altLang="en-US" b="1" dirty="0" smtClean="0">
                <a:solidFill>
                  <a:srgbClr val="FF0000"/>
                </a:solidFill>
                <a:latin typeface="微软雅黑" panose="020B0503020204020204" pitchFamily="34" charset="-122"/>
                <a:ea typeface="微软雅黑" panose="020B0503020204020204" pitchFamily="34" charset="-122"/>
              </a:rPr>
              <a:t>加服季德胜蛇药片</a:t>
            </a:r>
            <a:r>
              <a:rPr lang="zh-CN" altLang="en-US" dirty="0" smtClean="0">
                <a:latin typeface="微软雅黑" panose="020B0503020204020204" pitchFamily="34" charset="-122"/>
                <a:ea typeface="微软雅黑" panose="020B0503020204020204" pitchFamily="34" charset="-122"/>
              </a:rPr>
              <a:t>，每次</a:t>
            </a:r>
            <a:r>
              <a:rPr lang="en-US" altLang="zh-CN" dirty="0" smtClean="0">
                <a:latin typeface="微软雅黑" panose="020B0503020204020204" pitchFamily="34" charset="-122"/>
                <a:ea typeface="微软雅黑" panose="020B0503020204020204" pitchFamily="34" charset="-122"/>
              </a:rPr>
              <a:t>0.4g, 3</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日。</a:t>
            </a:r>
            <a:r>
              <a:rPr lang="zh-CN" altLang="en-US" dirty="0">
                <a:latin typeface="微软雅黑" panose="020B0503020204020204" pitchFamily="34" charset="-122"/>
                <a:ea typeface="微软雅黑" panose="020B0503020204020204" pitchFamily="34" charset="-122"/>
              </a:rPr>
              <a:t>另</a:t>
            </a:r>
            <a:r>
              <a:rPr lang="zh-CN" altLang="en-US" dirty="0" smtClean="0">
                <a:latin typeface="微软雅黑" panose="020B0503020204020204" pitchFamily="34" charset="-122"/>
                <a:ea typeface="微软雅黑" panose="020B0503020204020204" pitchFamily="34" charset="-122"/>
              </a:rPr>
              <a:t>取</a:t>
            </a:r>
            <a:r>
              <a:rPr lang="zh-CN" altLang="zh-CN" dirty="0" smtClean="0">
                <a:solidFill>
                  <a:schemeClr val="tx1">
                    <a:lumMod val="95000"/>
                    <a:lumOff val="5000"/>
                  </a:schemeClr>
                </a:solidFill>
                <a:latin typeface="微软雅黑" panose="020B0503020204020204" pitchFamily="34" charset="-122"/>
                <a:ea typeface="微软雅黑" panose="020B0503020204020204" pitchFamily="34" charset="-122"/>
              </a:rPr>
              <a:t>季德胜蛇药片</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2g</a:t>
            </a:r>
            <a:r>
              <a:rPr lang="zh-CN" altLang="zh-CN" dirty="0" smtClean="0">
                <a:latin typeface="微软雅黑" panose="020B0503020204020204" pitchFamily="34" charset="-122"/>
                <a:ea typeface="微软雅黑" panose="020B0503020204020204" pitchFamily="34" charset="-122"/>
              </a:rPr>
              <a:t>碾碎，以</a:t>
            </a:r>
            <a:r>
              <a:rPr lang="zh-CN" altLang="zh-CN" dirty="0" smtClean="0">
                <a:solidFill>
                  <a:srgbClr val="FF0000"/>
                </a:solidFill>
                <a:latin typeface="微软雅黑" panose="020B0503020204020204" pitchFamily="34" charset="-122"/>
                <a:ea typeface="微软雅黑" panose="020B0503020204020204" pitchFamily="34" charset="-122"/>
              </a:rPr>
              <a:t>白醋</a:t>
            </a:r>
            <a:r>
              <a:rPr lang="en-US" altLang="zh-CN" dirty="0" smtClean="0">
                <a:solidFill>
                  <a:srgbClr val="FF0000"/>
                </a:solidFill>
                <a:latin typeface="微软雅黑" panose="020B0503020204020204" pitchFamily="34" charset="-122"/>
                <a:ea typeface="微软雅黑" panose="020B0503020204020204" pitchFamily="34" charset="-122"/>
              </a:rPr>
              <a:t> </a:t>
            </a:r>
          </a:p>
          <a:p>
            <a:pPr algn="just">
              <a:lnSpc>
                <a:spcPct val="150000"/>
              </a:lnSpc>
            </a:pPr>
            <a:r>
              <a:rPr lang="en-US" altLang="zh-CN" dirty="0">
                <a:solidFill>
                  <a:srgbClr val="FF0000"/>
                </a:solidFill>
                <a:latin typeface="微软雅黑" panose="020B0503020204020204" pitchFamily="34" charset="-122"/>
                <a:ea typeface="微软雅黑" panose="020B0503020204020204" pitchFamily="34" charset="-122"/>
              </a:rPr>
              <a:t> </a:t>
            </a:r>
            <a:r>
              <a:rPr lang="en-US" altLang="zh-CN" dirty="0" smtClean="0">
                <a:solidFill>
                  <a:srgbClr val="FF0000"/>
                </a:solidFill>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适量</a:t>
            </a:r>
            <a:r>
              <a:rPr lang="zh-CN" altLang="zh-CN" dirty="0" smtClean="0">
                <a:solidFill>
                  <a:srgbClr val="FF0000"/>
                </a:solidFill>
                <a:latin typeface="微软雅黑" panose="020B0503020204020204" pitchFamily="34" charset="-122"/>
                <a:ea typeface="微软雅黑" panose="020B0503020204020204" pitchFamily="34" charset="-122"/>
              </a:rPr>
              <a:t>溶化</a:t>
            </a:r>
            <a:r>
              <a:rPr lang="zh-CN" altLang="zh-CN" dirty="0" smtClean="0">
                <a:latin typeface="微软雅黑" panose="020B0503020204020204" pitchFamily="34" charset="-122"/>
                <a:ea typeface="微软雅黑" panose="020B0503020204020204" pitchFamily="34" charset="-122"/>
              </a:rPr>
              <a:t>，搅拌成糊状后均匀敷在患处</a:t>
            </a:r>
            <a:r>
              <a:rPr lang="zh-CN" altLang="en-US" dirty="0" smtClean="0">
                <a:latin typeface="微软雅黑" panose="020B0503020204020204" pitchFamily="34" charset="-122"/>
                <a:ea typeface="微软雅黑" panose="020B0503020204020204" pitchFamily="34" charset="-122"/>
              </a:rPr>
              <a:t>，每天换药</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次。</a:t>
            </a:r>
            <a:endParaRPr lang="en-US" altLang="zh-CN" dirty="0" smtClean="0">
              <a:latin typeface="微软雅黑" panose="020B0503020204020204" pitchFamily="34" charset="-122"/>
              <a:ea typeface="微软雅黑" panose="020B0503020204020204" pitchFamily="34" charset="-122"/>
            </a:endParaRPr>
          </a:p>
          <a:p>
            <a:pPr marL="342900" indent="-342900" algn="just">
              <a:lnSpc>
                <a:spcPct val="150000"/>
              </a:lnSpc>
              <a:buFont typeface="Arial" panose="020B0604020202020204" pitchFamily="34" charset="0"/>
              <a:buChar char="•"/>
            </a:pPr>
            <a:r>
              <a:rPr lang="zh-CN" altLang="zh-CN" sz="2000" b="1" dirty="0" smtClean="0">
                <a:solidFill>
                  <a:srgbClr val="C00000"/>
                </a:solidFill>
                <a:latin typeface="微软雅黑" panose="020B0503020204020204" pitchFamily="34" charset="-122"/>
                <a:ea typeface="微软雅黑" panose="020B0503020204020204" pitchFamily="34" charset="-122"/>
              </a:rPr>
              <a:t>治疗结果：</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just">
              <a:lnSpc>
                <a:spcPct val="150000"/>
              </a:lnSpc>
            </a:pP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Rectangle 30"/>
          <p:cNvSpPr>
            <a:spLocks noChangeArrowheads="1"/>
          </p:cNvSpPr>
          <p:nvPr/>
        </p:nvSpPr>
        <p:spPr bwMode="auto">
          <a:xfrm>
            <a:off x="1698512" y="6215743"/>
            <a:ext cx="9524318" cy="497341"/>
          </a:xfrm>
          <a:prstGeom prst="rect">
            <a:avLst/>
          </a:prstGeom>
          <a:solidFill>
            <a:srgbClr val="FFFF99"/>
          </a:solidFill>
          <a:ln w="9525"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1200" dirty="0" smtClean="0">
                <a:latin typeface="微软雅黑" panose="020B0503020204020204" pitchFamily="34" charset="-122"/>
                <a:ea typeface="微软雅黑" panose="020B0503020204020204" pitchFamily="34" charset="-122"/>
              </a:rPr>
              <a:t>黄</a:t>
            </a:r>
            <a:r>
              <a:rPr lang="zh-CN" altLang="en-US" sz="1200" dirty="0">
                <a:latin typeface="微软雅黑" panose="020B0503020204020204" pitchFamily="34" charset="-122"/>
                <a:ea typeface="微软雅黑" panose="020B0503020204020204" pitchFamily="34" charset="-122"/>
              </a:rPr>
              <a:t>雪梅</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林冰</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李积锦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肖政</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吴东南</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季德胜蛇药片内服外敷治疗急性痛风性关节炎的疗效观察及护理</a:t>
            </a:r>
            <a:r>
              <a:rPr lang="en-US" altLang="zh-CN" sz="1200" dirty="0">
                <a:latin typeface="微软雅黑" panose="020B0503020204020204" pitchFamily="34" charset="-122"/>
                <a:ea typeface="微软雅黑" panose="020B0503020204020204" pitchFamily="34" charset="-122"/>
              </a:rPr>
              <a:t>[J]. </a:t>
            </a:r>
            <a:r>
              <a:rPr lang="zh-CN" altLang="en-US" sz="1200" dirty="0">
                <a:latin typeface="微软雅黑" panose="020B0503020204020204" pitchFamily="34" charset="-122"/>
                <a:ea typeface="微软雅黑" panose="020B0503020204020204" pitchFamily="34" charset="-122"/>
              </a:rPr>
              <a:t>护理实践与研究</a:t>
            </a:r>
            <a:r>
              <a:rPr lang="en-US" altLang="zh-CN" sz="1200" dirty="0">
                <a:latin typeface="微软雅黑" panose="020B0503020204020204" pitchFamily="34" charset="-122"/>
                <a:ea typeface="微软雅黑" panose="020B0503020204020204" pitchFamily="34" charset="-122"/>
              </a:rPr>
              <a:t>,2016,13(20):44-45</a:t>
            </a:r>
            <a:r>
              <a:rPr lang="en-US" altLang="zh-CN" sz="1400" dirty="0"/>
              <a:t>.</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4049486"/>
            <a:ext cx="6193971" cy="2088016"/>
          </a:xfrm>
          <a:prstGeom prst="rect">
            <a:avLst/>
          </a:prstGeom>
        </p:spPr>
      </p:pic>
    </p:spTree>
    <p:extLst>
      <p:ext uri="{BB962C8B-B14F-4D97-AF65-F5344CB8AC3E}">
        <p14:creationId xmlns:p14="http://schemas.microsoft.com/office/powerpoint/2010/main" xmlns="" val="2600716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6400" y="-18173"/>
            <a:ext cx="10515600" cy="1325563"/>
          </a:xfrm>
        </p:spPr>
        <p:txBody>
          <a:bodyPr/>
          <a:lstStyle/>
          <a:p>
            <a:r>
              <a:rPr lang="zh-CN" altLang="en-US" b="1" dirty="0" smtClean="0">
                <a:solidFill>
                  <a:srgbClr val="006600"/>
                </a:solidFill>
                <a:latin typeface="华文新魏" panose="02010800040101010101" pitchFamily="2" charset="-122"/>
                <a:ea typeface="华文新魏" panose="02010800040101010101" pitchFamily="2" charset="-122"/>
              </a:rPr>
              <a:t>季德胜蛇药片治疗痛风性关节炎（</a:t>
            </a:r>
            <a:r>
              <a:rPr lang="en-US" altLang="zh-CN" b="1" dirty="0" smtClean="0">
                <a:solidFill>
                  <a:srgbClr val="006600"/>
                </a:solidFill>
                <a:latin typeface="华文新魏" panose="02010800040101010101" pitchFamily="2" charset="-122"/>
                <a:ea typeface="华文新魏" panose="02010800040101010101" pitchFamily="2" charset="-122"/>
              </a:rPr>
              <a:t>3</a:t>
            </a:r>
            <a:r>
              <a:rPr lang="zh-CN" altLang="en-US" b="1" dirty="0" smtClean="0">
                <a:solidFill>
                  <a:srgbClr val="006600"/>
                </a:solidFill>
                <a:latin typeface="华文新魏" panose="02010800040101010101" pitchFamily="2" charset="-122"/>
                <a:ea typeface="华文新魏" panose="02010800040101010101" pitchFamily="2" charset="-122"/>
              </a:rPr>
              <a:t>）</a:t>
            </a:r>
            <a:endParaRPr lang="zh-CN" altLang="en-US" dirty="0"/>
          </a:p>
        </p:txBody>
      </p:sp>
      <p:sp>
        <p:nvSpPr>
          <p:cNvPr id="4" name="矩形 3"/>
          <p:cNvSpPr/>
          <p:nvPr/>
        </p:nvSpPr>
        <p:spPr>
          <a:xfrm>
            <a:off x="849086" y="1448327"/>
            <a:ext cx="10287000" cy="104272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zh-CN" altLang="zh-CN" sz="2000" b="1" dirty="0" smtClean="0">
                <a:solidFill>
                  <a:srgbClr val="C00000"/>
                </a:solidFill>
                <a:latin typeface="微软雅黑" panose="020B0503020204020204" pitchFamily="34" charset="-122"/>
                <a:ea typeface="微软雅黑" panose="020B0503020204020204" pitchFamily="34" charset="-122"/>
              </a:rPr>
              <a:t>治疗结果：</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just">
              <a:lnSpc>
                <a:spcPct val="150000"/>
              </a:lnSpc>
            </a:pP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Rectangle 30"/>
          <p:cNvSpPr>
            <a:spLocks noChangeArrowheads="1"/>
          </p:cNvSpPr>
          <p:nvPr/>
        </p:nvSpPr>
        <p:spPr bwMode="auto">
          <a:xfrm>
            <a:off x="1469911" y="5429088"/>
            <a:ext cx="9524318" cy="497341"/>
          </a:xfrm>
          <a:prstGeom prst="rect">
            <a:avLst/>
          </a:prstGeom>
          <a:solidFill>
            <a:srgbClr val="FFFF99"/>
          </a:solidFill>
          <a:ln w="9525"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1200" dirty="0" smtClean="0">
                <a:latin typeface="微软雅黑" panose="020B0503020204020204" pitchFamily="34" charset="-122"/>
                <a:ea typeface="微软雅黑" panose="020B0503020204020204" pitchFamily="34" charset="-122"/>
              </a:rPr>
              <a:t>黄</a:t>
            </a:r>
            <a:r>
              <a:rPr lang="zh-CN" altLang="en-US" sz="1200" dirty="0">
                <a:latin typeface="微软雅黑" panose="020B0503020204020204" pitchFamily="34" charset="-122"/>
                <a:ea typeface="微软雅黑" panose="020B0503020204020204" pitchFamily="34" charset="-122"/>
              </a:rPr>
              <a:t>雪梅</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林冰</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李积锦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肖政</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吴东南</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季德胜蛇药片内服外敷治疗急性痛风性关节炎的疗效观察及护理</a:t>
            </a:r>
            <a:r>
              <a:rPr lang="en-US" altLang="zh-CN" sz="1200" dirty="0">
                <a:latin typeface="微软雅黑" panose="020B0503020204020204" pitchFamily="34" charset="-122"/>
                <a:ea typeface="微软雅黑" panose="020B0503020204020204" pitchFamily="34" charset="-122"/>
              </a:rPr>
              <a:t>[J]. </a:t>
            </a:r>
            <a:r>
              <a:rPr lang="zh-CN" altLang="en-US" sz="1200" dirty="0">
                <a:latin typeface="微软雅黑" panose="020B0503020204020204" pitchFamily="34" charset="-122"/>
                <a:ea typeface="微软雅黑" panose="020B0503020204020204" pitchFamily="34" charset="-122"/>
              </a:rPr>
              <a:t>护理实践与研究</a:t>
            </a:r>
            <a:r>
              <a:rPr lang="en-US" altLang="zh-CN" sz="1200" dirty="0">
                <a:latin typeface="微软雅黑" panose="020B0503020204020204" pitchFamily="34" charset="-122"/>
                <a:ea typeface="微软雅黑" panose="020B0503020204020204" pitchFamily="34" charset="-122"/>
              </a:rPr>
              <a:t>,2016,13(20):44-45</a:t>
            </a:r>
            <a:r>
              <a:rPr lang="en-US" altLang="zh-CN" sz="1400" dirty="0"/>
              <a:t>.</a:t>
            </a:r>
            <a:endParaRPr lang="zh-CN" altLang="en-US" sz="14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6959" y="1730201"/>
            <a:ext cx="6421211" cy="3395241"/>
          </a:xfrm>
          <a:prstGeom prst="rect">
            <a:avLst/>
          </a:prstGeom>
        </p:spPr>
      </p:pic>
    </p:spTree>
    <p:extLst>
      <p:ext uri="{BB962C8B-B14F-4D97-AF65-F5344CB8AC3E}">
        <p14:creationId xmlns:p14="http://schemas.microsoft.com/office/powerpoint/2010/main" xmlns="" val="2399310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6400" y="0"/>
            <a:ext cx="10515600" cy="1325563"/>
          </a:xfrm>
        </p:spPr>
        <p:txBody>
          <a:bodyPr/>
          <a:lstStyle/>
          <a:p>
            <a:r>
              <a:rPr lang="zh-CN" altLang="en-US" b="1" dirty="0" smtClean="0">
                <a:solidFill>
                  <a:srgbClr val="006600"/>
                </a:solidFill>
                <a:latin typeface="华文新魏" panose="02010800040101010101" pitchFamily="2" charset="-122"/>
                <a:ea typeface="华文新魏" panose="02010800040101010101" pitchFamily="2" charset="-122"/>
              </a:rPr>
              <a:t>季德胜蛇药片治疗痛风性关节炎总结</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xmlns="" val="931980764"/>
              </p:ext>
            </p:extLst>
          </p:nvPr>
        </p:nvGraphicFramePr>
        <p:xfrm>
          <a:off x="959555" y="1144210"/>
          <a:ext cx="10171289" cy="5297752"/>
        </p:xfrm>
        <a:graphic>
          <a:graphicData uri="http://schemas.openxmlformats.org/drawingml/2006/table">
            <a:tbl>
              <a:tblPr firstRow="1" bandRow="1">
                <a:tableStyleId>{5C22544A-7EE6-4342-B048-85BDC9FD1C3A}</a:tableStyleId>
              </a:tblPr>
              <a:tblGrid>
                <a:gridCol w="982134"/>
                <a:gridCol w="1229892"/>
                <a:gridCol w="1468152"/>
                <a:gridCol w="3872089"/>
                <a:gridCol w="2619022"/>
              </a:tblGrid>
              <a:tr h="509683">
                <a:tc>
                  <a:txBody>
                    <a:bodyPr/>
                    <a:lstStyle/>
                    <a:p>
                      <a:pPr algn="ctr"/>
                      <a:r>
                        <a:rPr lang="zh-CN" altLang="en-US" dirty="0" smtClean="0">
                          <a:latin typeface="微软雅黑" panose="020B0503020204020204" pitchFamily="34" charset="-122"/>
                          <a:ea typeface="微软雅黑" panose="020B0503020204020204" pitchFamily="34" charset="-122"/>
                        </a:rPr>
                        <a:t>痛风性关节炎</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症状</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zh-CN" altLang="en-US" dirty="0" smtClean="0">
                          <a:solidFill>
                            <a:srgbClr val="F4EE6C"/>
                          </a:solidFill>
                          <a:latin typeface="微软雅黑" panose="020B0503020204020204" pitchFamily="34" charset="-122"/>
                          <a:ea typeface="微软雅黑" panose="020B0503020204020204" pitchFamily="34" charset="-122"/>
                        </a:rPr>
                        <a:t>季德胜蛇药</a:t>
                      </a:r>
                      <a:r>
                        <a:rPr lang="zh-CN" altLang="en-US" dirty="0" smtClean="0">
                          <a:latin typeface="微软雅黑" panose="020B0503020204020204" pitchFamily="34" charset="-122"/>
                          <a:ea typeface="微软雅黑" panose="020B0503020204020204" pitchFamily="34" charset="-122"/>
                        </a:rPr>
                        <a:t>片功能主治</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药理作用</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用法用量</a:t>
                      </a:r>
                      <a:endParaRPr lang="zh-CN" altLang="en-US" dirty="0">
                        <a:latin typeface="微软雅黑" panose="020B0503020204020204" pitchFamily="34" charset="-122"/>
                        <a:ea typeface="微软雅黑" panose="020B0503020204020204" pitchFamily="34" charset="-122"/>
                      </a:endParaRPr>
                    </a:p>
                  </a:txBody>
                  <a:tcPr anchor="ctr"/>
                </a:tc>
              </a:tr>
              <a:tr h="1360980">
                <a:tc>
                  <a:txBody>
                    <a:bodyPr/>
                    <a:lstStyle/>
                    <a:p>
                      <a:pPr algn="ctr"/>
                      <a:r>
                        <a:rPr lang="zh-CN" altLang="en-US" b="1" dirty="0" smtClean="0">
                          <a:solidFill>
                            <a:schemeClr val="accent5">
                              <a:lumMod val="50000"/>
                            </a:schemeClr>
                          </a:solidFill>
                          <a:latin typeface="微软雅黑" panose="020B0503020204020204" pitchFamily="34" charset="-122"/>
                          <a:ea typeface="微软雅黑" panose="020B0503020204020204" pitchFamily="34" charset="-122"/>
                        </a:rPr>
                        <a:t>急性</a:t>
                      </a:r>
                      <a:endParaRPr lang="en-US" altLang="zh-CN"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r>
                        <a:rPr lang="zh-CN" altLang="en-US" b="1" dirty="0" smtClean="0">
                          <a:solidFill>
                            <a:schemeClr val="accent5">
                              <a:lumMod val="50000"/>
                            </a:schemeClr>
                          </a:solidFill>
                          <a:latin typeface="微软雅黑" panose="020B0503020204020204" pitchFamily="34" charset="-122"/>
                          <a:ea typeface="微软雅黑" panose="020B0503020204020204" pitchFamily="34" charset="-122"/>
                        </a:rPr>
                        <a:t>发作期</a:t>
                      </a:r>
                      <a:endParaRPr lang="zh-CN" altLang="en-US" b="1" dirty="0">
                        <a:solidFill>
                          <a:schemeClr val="accent5">
                            <a:lumMod val="50000"/>
                          </a:schemeClr>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smtClean="0">
                          <a:solidFill>
                            <a:srgbClr val="FF0000"/>
                          </a:solidFill>
                          <a:latin typeface="微软雅黑" panose="020B0503020204020204" pitchFamily="34" charset="-122"/>
                          <a:ea typeface="微软雅黑" panose="020B0503020204020204" pitchFamily="34" charset="-122"/>
                        </a:rPr>
                        <a:t>热毒肿痛</a:t>
                      </a:r>
                      <a:endParaRPr lang="zh-CN" altLang="en-US" b="1" dirty="0">
                        <a:solidFill>
                          <a:srgbClr val="FF000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smtClean="0">
                          <a:solidFill>
                            <a:schemeClr val="bg2">
                              <a:lumMod val="10000"/>
                            </a:schemeClr>
                          </a:solidFill>
                          <a:latin typeface="微软雅黑" panose="020B0503020204020204" pitchFamily="34" charset="-122"/>
                          <a:ea typeface="微软雅黑" panose="020B0503020204020204" pitchFamily="34" charset="-122"/>
                        </a:rPr>
                        <a:t>   </a:t>
                      </a: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p>
                      <a:pPr algn="ctr"/>
                      <a:r>
                        <a:rPr lang="en-US" altLang="zh-CN" b="1" dirty="0" smtClean="0">
                          <a:solidFill>
                            <a:schemeClr val="bg2">
                              <a:lumMod val="10000"/>
                            </a:schemeClr>
                          </a:solidFill>
                          <a:latin typeface="微软雅黑" panose="020B0503020204020204" pitchFamily="34" charset="-122"/>
                          <a:ea typeface="微软雅黑" panose="020B0503020204020204" pitchFamily="34" charset="-122"/>
                        </a:rPr>
                        <a:t>  </a:t>
                      </a:r>
                      <a:r>
                        <a:rPr lang="en-US" altLang="zh-CN" b="1" baseline="0" dirty="0" smtClean="0">
                          <a:solidFill>
                            <a:schemeClr val="bg2">
                              <a:lumMod val="10000"/>
                            </a:schemeClr>
                          </a:solidFill>
                          <a:latin typeface="微软雅黑" panose="020B0503020204020204" pitchFamily="34" charset="-122"/>
                          <a:ea typeface="微软雅黑" panose="020B0503020204020204" pitchFamily="34" charset="-122"/>
                        </a:rPr>
                        <a:t> </a:t>
                      </a:r>
                      <a:r>
                        <a:rPr lang="zh-CN" altLang="en-US" b="1" dirty="0" smtClean="0">
                          <a:solidFill>
                            <a:schemeClr val="bg2">
                              <a:lumMod val="10000"/>
                            </a:schemeClr>
                          </a:solidFill>
                          <a:latin typeface="微软雅黑" panose="020B0503020204020204" pitchFamily="34" charset="-122"/>
                          <a:ea typeface="微软雅黑" panose="020B0503020204020204" pitchFamily="34" charset="-122"/>
                        </a:rPr>
                        <a:t>清热解毒、消肿止痛</a:t>
                      </a: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p>
                      <a:pPr algn="ct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txBody>
                  <a:tcPr anchor="ctr"/>
                </a:tc>
                <a:tc>
                  <a:txBody>
                    <a:bodyPr/>
                    <a:lstStyle/>
                    <a:p>
                      <a:pPr algn="l"/>
                      <a:r>
                        <a:rPr lang="zh-CN" altLang="en-US" b="1" dirty="0" smtClean="0">
                          <a:solidFill>
                            <a:srgbClr val="0000CC"/>
                          </a:solidFill>
                          <a:latin typeface="微软雅黑" panose="020B0503020204020204" pitchFamily="34" charset="-122"/>
                          <a:ea typeface="微软雅黑" panose="020B0503020204020204" pitchFamily="34" charset="-122"/>
                        </a:rPr>
                        <a:t>重   楼：</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抗菌、抗病毒、</a:t>
                      </a:r>
                      <a:r>
                        <a:rPr lang="zh-CN" altLang="en-US" b="1" dirty="0" smtClean="0">
                          <a:solidFill>
                            <a:srgbClr val="FF0000"/>
                          </a:solidFill>
                          <a:latin typeface="微软雅黑" panose="020B0503020204020204" pitchFamily="34" charset="-122"/>
                          <a:ea typeface="微软雅黑" panose="020B0503020204020204" pitchFamily="34" charset="-122"/>
                        </a:rPr>
                        <a:t>消炎</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镇痛</a:t>
                      </a:r>
                    </a:p>
                    <a:p>
                      <a:pPr algn="l"/>
                      <a:r>
                        <a:rPr lang="zh-CN" altLang="en-US" b="1" dirty="0" smtClean="0">
                          <a:solidFill>
                            <a:srgbClr val="0000CC"/>
                          </a:solidFill>
                          <a:latin typeface="微软雅黑" panose="020B0503020204020204" pitchFamily="34" charset="-122"/>
                          <a:ea typeface="微软雅黑" panose="020B0503020204020204" pitchFamily="34" charset="-122"/>
                        </a:rPr>
                        <a:t>干蟾皮：</a:t>
                      </a:r>
                      <a:r>
                        <a:rPr lang="zh-CN" altLang="en-US" b="1" dirty="0" smtClean="0">
                          <a:solidFill>
                            <a:srgbClr val="FF0000"/>
                          </a:solidFill>
                          <a:latin typeface="微软雅黑" panose="020B0503020204020204" pitchFamily="34" charset="-122"/>
                          <a:ea typeface="微软雅黑" panose="020B0503020204020204" pitchFamily="34" charset="-122"/>
                        </a:rPr>
                        <a:t>抗炎</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镇痛</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l"/>
                      <a:r>
                        <a:rPr lang="zh-CN" altLang="en-US" b="1" dirty="0" smtClean="0">
                          <a:solidFill>
                            <a:srgbClr val="0000CC"/>
                          </a:solidFill>
                          <a:latin typeface="微软雅黑" panose="020B0503020204020204" pitchFamily="34" charset="-122"/>
                          <a:ea typeface="微软雅黑" panose="020B0503020204020204" pitchFamily="34" charset="-122"/>
                        </a:rPr>
                        <a:t>蜈   蚣：</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抑菌、</a:t>
                      </a:r>
                      <a:r>
                        <a:rPr lang="zh-CN" altLang="en-US" b="1" dirty="0" smtClean="0">
                          <a:solidFill>
                            <a:srgbClr val="FF0000"/>
                          </a:solidFill>
                          <a:latin typeface="微软雅黑" panose="020B0503020204020204" pitchFamily="34" charset="-122"/>
                          <a:ea typeface="微软雅黑" panose="020B0503020204020204" pitchFamily="34" charset="-122"/>
                        </a:rPr>
                        <a:t>抗炎</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镇痛</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l"/>
                      <a:r>
                        <a:rPr lang="zh-CN" altLang="en-US" b="1" dirty="0" smtClean="0">
                          <a:solidFill>
                            <a:srgbClr val="0000CC"/>
                          </a:solidFill>
                          <a:latin typeface="微软雅黑" panose="020B0503020204020204" pitchFamily="34" charset="-122"/>
                          <a:ea typeface="微软雅黑" panose="020B0503020204020204" pitchFamily="34" charset="-122"/>
                        </a:rPr>
                        <a:t>地锦草：</a:t>
                      </a:r>
                      <a:r>
                        <a:rPr lang="zh-CN" altLang="en-US" b="1" dirty="0" smtClean="0">
                          <a:solidFill>
                            <a:srgbClr val="FF0000"/>
                          </a:solidFill>
                          <a:latin typeface="微软雅黑" panose="020B0503020204020204" pitchFamily="34" charset="-122"/>
                          <a:ea typeface="微软雅黑" panose="020B0503020204020204" pitchFamily="34" charset="-122"/>
                        </a:rPr>
                        <a:t>抗炎</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、抗菌、</a:t>
                      </a:r>
                      <a:r>
                        <a:rPr lang="zh-CN" altLang="en-US" b="1" dirty="0" smtClean="0">
                          <a:solidFill>
                            <a:srgbClr val="FF0000"/>
                          </a:solidFill>
                          <a:latin typeface="微软雅黑" panose="020B0503020204020204" pitchFamily="34" charset="-122"/>
                          <a:ea typeface="微软雅黑" panose="020B0503020204020204" pitchFamily="34" charset="-122"/>
                        </a:rPr>
                        <a:t>镇痛</a:t>
                      </a:r>
                      <a:endParaRPr lang="en-US" altLang="zh-CN" b="1" dirty="0" smtClean="0">
                        <a:solidFill>
                          <a:srgbClr val="FF0000"/>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片</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日</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另取适量季德胜蛇药片碾碎用白醋调和，外敷于患处。</a:t>
                      </a:r>
                      <a:endParaRPr lang="en-US" altLang="zh-CN" dirty="0" smtClean="0">
                        <a:latin typeface="微软雅黑" panose="020B0503020204020204" pitchFamily="34" charset="-122"/>
                        <a:ea typeface="微软雅黑" panose="020B0503020204020204" pitchFamily="34" charset="-122"/>
                      </a:endParaRPr>
                    </a:p>
                  </a:txBody>
                  <a:tcPr anchor="ctr"/>
                </a:tc>
              </a:tr>
              <a:tr h="1463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慢性</a:t>
                      </a:r>
                      <a:endPar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accent5">
                              <a:lumMod val="50000"/>
                            </a:schemeClr>
                          </a:solidFill>
                          <a:latin typeface="微软雅黑" panose="020B0503020204020204" pitchFamily="34" charset="-122"/>
                          <a:ea typeface="微软雅黑" panose="020B0503020204020204" pitchFamily="34" charset="-122"/>
                        </a:rPr>
                        <a:t>痛风石性关节期</a:t>
                      </a:r>
                      <a:endParaRPr lang="en-US" altLang="zh-CN" sz="1800"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痛风结节</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关节畸形</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活动受限</a:t>
                      </a:r>
                      <a:endParaRPr lang="en-US" altLang="zh-CN" dirty="0" smtClean="0">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p>
                      <a:pPr algn="ctr"/>
                      <a:r>
                        <a:rPr lang="zh-CN" altLang="en-US" b="1" dirty="0" smtClean="0">
                          <a:solidFill>
                            <a:schemeClr val="bg2">
                              <a:lumMod val="10000"/>
                            </a:schemeClr>
                          </a:solidFill>
                          <a:latin typeface="微软雅黑" panose="020B0503020204020204" pitchFamily="34" charset="-122"/>
                          <a:ea typeface="微软雅黑" panose="020B0503020204020204" pitchFamily="34" charset="-122"/>
                        </a:rPr>
                        <a:t> 祛风、通络、止痛</a:t>
                      </a:r>
                    </a:p>
                    <a:p>
                      <a:pPr algn="ctr"/>
                      <a:endParaRPr lang="zh-CN" altLang="en-US" b="1" dirty="0">
                        <a:solidFill>
                          <a:schemeClr val="bg2">
                            <a:lumMod val="10000"/>
                          </a:schemeClr>
                        </a:solidFill>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85000"/>
                        </a:lnSpc>
                        <a:spcBef>
                          <a:spcPct val="50000"/>
                        </a:spcBef>
                        <a:spcAft>
                          <a:spcPts val="0"/>
                        </a:spcAft>
                        <a:buClrTx/>
                        <a:buSzTx/>
                        <a:buFontTx/>
                        <a:buNone/>
                        <a:tabLst/>
                        <a:defRPr/>
                      </a:pPr>
                      <a:r>
                        <a:rPr lang="zh-CN" altLang="en-US" sz="2400" b="1" dirty="0" smtClean="0">
                          <a:solidFill>
                            <a:schemeClr val="bg2">
                              <a:lumMod val="10000"/>
                            </a:schemeClr>
                          </a:solidFill>
                          <a:latin typeface="微软雅黑" panose="020B0503020204020204" pitchFamily="34" charset="-122"/>
                          <a:ea typeface="微软雅黑" panose="020B0503020204020204" pitchFamily="34" charset="-122"/>
                        </a:rPr>
                        <a:t>（痰瘀同治）</a:t>
                      </a:r>
                      <a:endParaRPr lang="en-US" altLang="zh-CN" sz="2400" b="1" dirty="0" smtClean="0">
                        <a:latin typeface="微软雅黑" panose="020B0503020204020204" pitchFamily="34" charset="-122"/>
                        <a:ea typeface="微软雅黑" panose="020B0503020204020204" pitchFamily="34" charset="-122"/>
                        <a:cs typeface="Arial" charset="0"/>
                      </a:endParaRPr>
                    </a:p>
                    <a:p>
                      <a:pPr>
                        <a:lnSpc>
                          <a:spcPct val="85000"/>
                        </a:lnSpc>
                        <a:spcBef>
                          <a:spcPct val="50000"/>
                        </a:spcBef>
                      </a:pPr>
                      <a:r>
                        <a:rPr lang="zh-CN" altLang="en-US" sz="1800" b="1" dirty="0" smtClean="0">
                          <a:latin typeface="微软雅黑" panose="020B0503020204020204" pitchFamily="34" charset="-122"/>
                          <a:ea typeface="微软雅黑" panose="020B0503020204020204" pitchFamily="34" charset="-122"/>
                          <a:cs typeface="Arial" charset="0"/>
                        </a:rPr>
                        <a:t>干蟾皮：</a:t>
                      </a:r>
                      <a:r>
                        <a:rPr lang="zh-CN" altLang="en-US" sz="1800" dirty="0" smtClean="0">
                          <a:latin typeface="微软雅黑" panose="020B0503020204020204" pitchFamily="34" charset="-122"/>
                          <a:ea typeface="微软雅黑" panose="020B0503020204020204" pitchFamily="34" charset="-122"/>
                          <a:cs typeface="Arial" charset="0"/>
                        </a:rPr>
                        <a:t>清</a:t>
                      </a:r>
                      <a:r>
                        <a:rPr lang="zh-CN" altLang="en-US" sz="1800" b="1" dirty="0" smtClean="0">
                          <a:solidFill>
                            <a:srgbClr val="FF0000"/>
                          </a:solidFill>
                          <a:latin typeface="微软雅黑" panose="020B0503020204020204" pitchFamily="34" charset="-122"/>
                          <a:ea typeface="微软雅黑" panose="020B0503020204020204" pitchFamily="34" charset="-122"/>
                          <a:cs typeface="Arial" charset="0"/>
                        </a:rPr>
                        <a:t>热</a:t>
                      </a:r>
                      <a:r>
                        <a:rPr lang="zh-CN" altLang="en-US" sz="1800" dirty="0" smtClean="0">
                          <a:latin typeface="微软雅黑" panose="020B0503020204020204" pitchFamily="34" charset="-122"/>
                          <a:ea typeface="微软雅黑" panose="020B0503020204020204" pitchFamily="34" charset="-122"/>
                          <a:cs typeface="Arial" charset="0"/>
                        </a:rPr>
                        <a:t>解</a:t>
                      </a:r>
                      <a:r>
                        <a:rPr lang="zh-CN" altLang="en-US" sz="1800" b="1" dirty="0" smtClean="0">
                          <a:solidFill>
                            <a:srgbClr val="FF0000"/>
                          </a:solidFill>
                          <a:latin typeface="微软雅黑" panose="020B0503020204020204" pitchFamily="34" charset="-122"/>
                          <a:ea typeface="微软雅黑" panose="020B0503020204020204" pitchFamily="34" charset="-122"/>
                          <a:cs typeface="Arial" charset="0"/>
                        </a:rPr>
                        <a:t>毒</a:t>
                      </a:r>
                      <a:r>
                        <a:rPr lang="zh-CN" altLang="en-US" sz="1800" dirty="0" smtClean="0">
                          <a:latin typeface="微软雅黑" panose="020B0503020204020204" pitchFamily="34" charset="-122"/>
                          <a:ea typeface="微软雅黑" panose="020B0503020204020204" pitchFamily="34" charset="-122"/>
                          <a:cs typeface="Arial" charset="0"/>
                        </a:rPr>
                        <a:t>、利</a:t>
                      </a:r>
                      <a:r>
                        <a:rPr lang="zh-CN" altLang="en-US" sz="1800" b="1" dirty="0" smtClean="0">
                          <a:solidFill>
                            <a:srgbClr val="FF0000"/>
                          </a:solidFill>
                          <a:latin typeface="微软雅黑" panose="020B0503020204020204" pitchFamily="34" charset="-122"/>
                          <a:ea typeface="微软雅黑" panose="020B0503020204020204" pitchFamily="34" charset="-122"/>
                          <a:cs typeface="Arial" charset="0"/>
                        </a:rPr>
                        <a:t>水</a:t>
                      </a:r>
                      <a:r>
                        <a:rPr lang="zh-CN" altLang="en-US" sz="1800" dirty="0" smtClean="0">
                          <a:latin typeface="微软雅黑" panose="020B0503020204020204" pitchFamily="34" charset="-122"/>
                          <a:ea typeface="微软雅黑" panose="020B0503020204020204" pitchFamily="34" charset="-122"/>
                          <a:cs typeface="Arial" charset="0"/>
                        </a:rPr>
                        <a:t>消</a:t>
                      </a:r>
                      <a:r>
                        <a:rPr lang="zh-CN" altLang="en-US" sz="1800" b="1" dirty="0" smtClean="0">
                          <a:solidFill>
                            <a:srgbClr val="FF0000"/>
                          </a:solidFill>
                          <a:latin typeface="微软雅黑" panose="020B0503020204020204" pitchFamily="34" charset="-122"/>
                          <a:ea typeface="微软雅黑" panose="020B0503020204020204" pitchFamily="34" charset="-122"/>
                          <a:cs typeface="Arial" charset="0"/>
                        </a:rPr>
                        <a:t>肿</a:t>
                      </a: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p>
                      <a:pPr>
                        <a:lnSpc>
                          <a:spcPct val="110000"/>
                        </a:lnSpc>
                      </a:pPr>
                      <a:r>
                        <a:rPr lang="zh-CN" altLang="en-US" b="1" dirty="0" smtClean="0">
                          <a:solidFill>
                            <a:schemeClr val="bg2">
                              <a:lumMod val="10000"/>
                            </a:schemeClr>
                          </a:solidFill>
                          <a:latin typeface="微软雅黑" panose="020B0503020204020204" pitchFamily="34" charset="-122"/>
                          <a:ea typeface="微软雅黑" panose="020B0503020204020204" pitchFamily="34" charset="-122"/>
                        </a:rPr>
                        <a:t>蜈   蚣：</a:t>
                      </a:r>
                      <a:r>
                        <a:rPr kumimoji="1" lang="zh-CN" altLang="en-US" sz="1800" dirty="0" smtClean="0">
                          <a:latin typeface="微软雅黑" panose="020B0503020204020204" pitchFamily="34" charset="-122"/>
                          <a:ea typeface="微软雅黑" panose="020B0503020204020204" pitchFamily="34" charset="-122"/>
                          <a:cs typeface="Arial" charset="0"/>
                        </a:rPr>
                        <a:t>息</a:t>
                      </a:r>
                      <a:r>
                        <a:rPr kumimoji="1" lang="zh-CN" altLang="en-US" sz="1800" b="1" dirty="0" smtClean="0">
                          <a:solidFill>
                            <a:srgbClr val="FF0000"/>
                          </a:solidFill>
                          <a:latin typeface="微软雅黑" panose="020B0503020204020204" pitchFamily="34" charset="-122"/>
                          <a:ea typeface="微软雅黑" panose="020B0503020204020204" pitchFamily="34" charset="-122"/>
                          <a:cs typeface="Arial" charset="0"/>
                        </a:rPr>
                        <a:t>风</a:t>
                      </a:r>
                      <a:r>
                        <a:rPr kumimoji="1" lang="zh-CN" altLang="en-US" sz="1800" dirty="0" smtClean="0">
                          <a:latin typeface="微软雅黑" panose="020B0503020204020204" pitchFamily="34" charset="-122"/>
                          <a:ea typeface="微软雅黑" panose="020B0503020204020204" pitchFamily="34" charset="-122"/>
                          <a:cs typeface="Arial" charset="0"/>
                        </a:rPr>
                        <a:t>镇痉，通络止</a:t>
                      </a:r>
                      <a:r>
                        <a:rPr kumimoji="1" lang="zh-CN" altLang="en-US" sz="1800" b="1" dirty="0" smtClean="0">
                          <a:solidFill>
                            <a:srgbClr val="FF0000"/>
                          </a:solidFill>
                          <a:latin typeface="微软雅黑" panose="020B0503020204020204" pitchFamily="34" charset="-122"/>
                          <a:ea typeface="微软雅黑" panose="020B0503020204020204" pitchFamily="34" charset="-122"/>
                          <a:cs typeface="Arial" charset="0"/>
                        </a:rPr>
                        <a:t>痛</a:t>
                      </a:r>
                      <a:r>
                        <a:rPr kumimoji="1" lang="zh-CN" altLang="en-US" sz="1800" dirty="0" smtClean="0">
                          <a:latin typeface="微软雅黑" panose="020B0503020204020204" pitchFamily="34" charset="-122"/>
                          <a:ea typeface="微软雅黑" panose="020B0503020204020204" pitchFamily="34" charset="-122"/>
                          <a:cs typeface="Arial" charset="0"/>
                        </a:rPr>
                        <a:t>，攻毒散结</a:t>
                      </a:r>
                    </a:p>
                  </a:txBody>
                  <a:tcPr anchor="ctr"/>
                </a:tc>
                <a:tc>
                  <a:txBody>
                    <a:bodyPr/>
                    <a:lstStyle/>
                    <a:p>
                      <a:pPr algn="ct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片</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日</a:t>
                      </a:r>
                      <a:endParaRPr lang="zh-CN" altLang="en-US" dirty="0">
                        <a:latin typeface="微软雅黑" panose="020B0503020204020204" pitchFamily="34" charset="-122"/>
                        <a:ea typeface="微软雅黑" panose="020B0503020204020204" pitchFamily="34" charset="-122"/>
                      </a:endParaRPr>
                    </a:p>
                  </a:txBody>
                  <a:tcPr anchor="ctr"/>
                </a:tc>
              </a:tr>
              <a:tr h="1559332">
                <a:tc>
                  <a:txBody>
                    <a:bodyPr/>
                    <a:lstStyle/>
                    <a:p>
                      <a:pPr algn="ctr"/>
                      <a:r>
                        <a:rPr lang="zh-CN" altLang="en-US" b="1" dirty="0" smtClean="0">
                          <a:solidFill>
                            <a:schemeClr val="accent5">
                              <a:lumMod val="50000"/>
                            </a:schemeClr>
                          </a:solidFill>
                          <a:latin typeface="微软雅黑" panose="020B0503020204020204" pitchFamily="34" charset="-122"/>
                          <a:ea typeface="微软雅黑" panose="020B0503020204020204" pitchFamily="34" charset="-122"/>
                        </a:rPr>
                        <a:t>肾脏</a:t>
                      </a:r>
                      <a:endParaRPr lang="en-US" altLang="zh-CN" b="1" dirty="0" smtClean="0">
                        <a:solidFill>
                          <a:schemeClr val="accent5">
                            <a:lumMod val="50000"/>
                          </a:schemeClr>
                        </a:solidFill>
                        <a:latin typeface="微软雅黑" panose="020B0503020204020204" pitchFamily="34" charset="-122"/>
                        <a:ea typeface="微软雅黑" panose="020B0503020204020204" pitchFamily="34" charset="-122"/>
                      </a:endParaRPr>
                    </a:p>
                    <a:p>
                      <a:pPr algn="ctr"/>
                      <a:r>
                        <a:rPr lang="zh-CN" altLang="en-US" b="1" dirty="0" smtClean="0">
                          <a:solidFill>
                            <a:schemeClr val="accent5">
                              <a:lumMod val="50000"/>
                            </a:schemeClr>
                          </a:solidFill>
                          <a:latin typeface="微软雅黑" panose="020B0503020204020204" pitchFamily="34" charset="-122"/>
                          <a:ea typeface="微软雅黑" panose="020B0503020204020204" pitchFamily="34" charset="-122"/>
                        </a:rPr>
                        <a:t>病变</a:t>
                      </a:r>
                      <a:endParaRPr lang="zh-CN" altLang="en-US" b="1" dirty="0">
                        <a:solidFill>
                          <a:schemeClr val="accent5">
                            <a:lumMod val="50000"/>
                          </a:schemeClr>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smtClean="0">
                          <a:latin typeface="微软雅黑" panose="020B0503020204020204" pitchFamily="34" charset="-122"/>
                          <a:ea typeface="微软雅黑" panose="020B0503020204020204" pitchFamily="34" charset="-122"/>
                        </a:rPr>
                        <a:t>肾绞痛</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血尿</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尿路感染</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smtClean="0">
                          <a:solidFill>
                            <a:schemeClr val="bg2">
                              <a:lumMod val="10000"/>
                            </a:schemeClr>
                          </a:solidFill>
                          <a:latin typeface="微软雅黑" panose="020B0503020204020204" pitchFamily="34" charset="-122"/>
                          <a:ea typeface="微软雅黑" panose="020B0503020204020204" pitchFamily="34" charset="-122"/>
                        </a:rPr>
                        <a:t> </a:t>
                      </a: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p>
                      <a:pPr algn="ctr"/>
                      <a:r>
                        <a:rPr lang="en-US" altLang="zh-CN" b="1" dirty="0" smtClean="0">
                          <a:solidFill>
                            <a:schemeClr val="bg2">
                              <a:lumMod val="10000"/>
                            </a:schemeClr>
                          </a:solidFill>
                          <a:latin typeface="微软雅黑" panose="020B0503020204020204" pitchFamily="34" charset="-122"/>
                          <a:ea typeface="微软雅黑" panose="020B0503020204020204" pitchFamily="34" charset="-122"/>
                        </a:rPr>
                        <a:t> </a:t>
                      </a:r>
                      <a:r>
                        <a:rPr lang="zh-CN" altLang="en-US" b="1" dirty="0" smtClean="0">
                          <a:solidFill>
                            <a:schemeClr val="bg2">
                              <a:lumMod val="10000"/>
                            </a:schemeClr>
                          </a:solidFill>
                          <a:latin typeface="微软雅黑" panose="020B0503020204020204" pitchFamily="34" charset="-122"/>
                          <a:ea typeface="微软雅黑" panose="020B0503020204020204" pitchFamily="34" charset="-122"/>
                        </a:rPr>
                        <a:t>清热解毒、  </a:t>
                      </a: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p>
                      <a:pPr algn="ctr"/>
                      <a:r>
                        <a:rPr lang="en-US" altLang="zh-CN" b="1" dirty="0" smtClean="0">
                          <a:solidFill>
                            <a:schemeClr val="bg2">
                              <a:lumMod val="10000"/>
                            </a:schemeClr>
                          </a:solidFill>
                          <a:latin typeface="微软雅黑" panose="020B0503020204020204" pitchFamily="34" charset="-122"/>
                          <a:ea typeface="微软雅黑" panose="020B0503020204020204" pitchFamily="34" charset="-122"/>
                        </a:rPr>
                        <a:t> </a:t>
                      </a:r>
                      <a:r>
                        <a:rPr lang="zh-CN" altLang="en-US" b="1" dirty="0" smtClean="0">
                          <a:solidFill>
                            <a:schemeClr val="bg2">
                              <a:lumMod val="10000"/>
                            </a:schemeClr>
                          </a:solidFill>
                          <a:latin typeface="微软雅黑" panose="020B0503020204020204" pitchFamily="34" charset="-122"/>
                          <a:ea typeface="微软雅黑" panose="020B0503020204020204" pitchFamily="34" charset="-122"/>
                        </a:rPr>
                        <a:t>消肿止痛、止血</a:t>
                      </a: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p>
                      <a:pPr algn="ct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txBody>
                  <a:tcPr anchor="ctr"/>
                </a:tc>
                <a:tc>
                  <a:txBody>
                    <a:bodyPr/>
                    <a:lstStyle/>
                    <a:p>
                      <a:pPr>
                        <a:spcBef>
                          <a:spcPct val="50000"/>
                        </a:spcBef>
                        <a:buFont typeface="Wingdings" pitchFamily="2" charset="2"/>
                        <a:buNone/>
                      </a:pPr>
                      <a:r>
                        <a:rPr lang="zh-CN" altLang="en-US" b="1" dirty="0" smtClean="0">
                          <a:solidFill>
                            <a:srgbClr val="0000CC"/>
                          </a:solidFill>
                          <a:latin typeface="微软雅黑" panose="020B0503020204020204" pitchFamily="34" charset="-122"/>
                          <a:ea typeface="微软雅黑" panose="020B0503020204020204" pitchFamily="34" charset="-122"/>
                        </a:rPr>
                        <a:t>重   楼：</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抗菌、</a:t>
                      </a:r>
                      <a:r>
                        <a:rPr lang="zh-CN" altLang="zh-CN" sz="1800" b="1" dirty="0" smtClean="0">
                          <a:solidFill>
                            <a:srgbClr val="FF0000"/>
                          </a:solidFill>
                          <a:latin typeface="微软雅黑" panose="020B0503020204020204" pitchFamily="34" charset="-122"/>
                          <a:ea typeface="微软雅黑" panose="020B0503020204020204" pitchFamily="34" charset="-122"/>
                        </a:rPr>
                        <a:t>止血</a:t>
                      </a:r>
                      <a:r>
                        <a:rPr lang="zh-CN" altLang="en-US" sz="1800" b="1" dirty="0" smtClean="0">
                          <a:solidFill>
                            <a:srgbClr val="FF0000"/>
                          </a:solidFill>
                          <a:latin typeface="微软雅黑" panose="020B0503020204020204" pitchFamily="34" charset="-122"/>
                          <a:ea typeface="微软雅黑" panose="020B0503020204020204" pitchFamily="34" charset="-122"/>
                        </a:rPr>
                        <a:t>、肾保护作用</a:t>
                      </a:r>
                      <a:endParaRPr lang="en-US" altLang="zh-CN" sz="1800" b="1" dirty="0" smtClean="0">
                        <a:solidFill>
                          <a:srgbClr val="FF0000"/>
                        </a:solidFill>
                        <a:latin typeface="微软雅黑" panose="020B0503020204020204" pitchFamily="34" charset="-122"/>
                        <a:ea typeface="微软雅黑" panose="020B0503020204020204" pitchFamily="34" charset="-122"/>
                      </a:endParaRPr>
                    </a:p>
                    <a:p>
                      <a:pPr>
                        <a:spcBef>
                          <a:spcPct val="50000"/>
                        </a:spcBef>
                        <a:buFont typeface="Wingdings" pitchFamily="2" charset="2"/>
                        <a:buNone/>
                      </a:pPr>
                      <a:r>
                        <a:rPr lang="zh-CN" altLang="en-US" b="1" dirty="0" smtClean="0">
                          <a:solidFill>
                            <a:srgbClr val="0000CC"/>
                          </a:solidFill>
                          <a:latin typeface="微软雅黑" panose="020B0503020204020204" pitchFamily="34" charset="-122"/>
                          <a:ea typeface="微软雅黑" panose="020B0503020204020204" pitchFamily="34" charset="-122"/>
                        </a:rPr>
                        <a:t>地锦草：</a:t>
                      </a:r>
                      <a:r>
                        <a:rPr lang="zh-CN" altLang="en-US" b="0" dirty="0" smtClean="0">
                          <a:solidFill>
                            <a:schemeClr val="bg2">
                              <a:lumMod val="10000"/>
                            </a:schemeClr>
                          </a:solidFill>
                          <a:latin typeface="微软雅黑" panose="020B0503020204020204" pitchFamily="34" charset="-122"/>
                          <a:ea typeface="微软雅黑" panose="020B0503020204020204" pitchFamily="34" charset="-122"/>
                        </a:rPr>
                        <a:t>抗菌、</a:t>
                      </a:r>
                      <a:r>
                        <a:rPr lang="zh-CN" altLang="en-US" sz="1800" b="1" dirty="0" smtClean="0">
                          <a:solidFill>
                            <a:srgbClr val="FF0000"/>
                          </a:solidFill>
                          <a:latin typeface="微软雅黑" panose="020B0503020204020204" pitchFamily="34" charset="-122"/>
                          <a:ea typeface="微软雅黑" panose="020B0503020204020204" pitchFamily="34" charset="-122"/>
                          <a:cs typeface="Arial" charset="0"/>
                        </a:rPr>
                        <a:t>止血</a:t>
                      </a:r>
                      <a:endParaRPr lang="en-US" altLang="zh-CN" b="1" dirty="0" smtClean="0">
                        <a:solidFill>
                          <a:schemeClr val="bg2">
                            <a:lumMod val="10000"/>
                          </a:schemeClr>
                        </a:solidFill>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片</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次</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日</a:t>
                      </a:r>
                    </a:p>
                    <a:p>
                      <a:pPr algn="ctr"/>
                      <a:endParaRPr lang="zh-CN" altLang="en-US" dirty="0">
                        <a:latin typeface="微软雅黑" panose="020B0503020204020204" pitchFamily="34" charset="-122"/>
                        <a:ea typeface="微软雅黑" panose="020B0503020204020204" pitchFamily="34" charset="-122"/>
                      </a:endParaRPr>
                    </a:p>
                  </a:txBody>
                  <a:tcPr anchor="ctr"/>
                </a:tc>
              </a:tr>
            </a:tbl>
          </a:graphicData>
        </a:graphic>
      </p:graphicFrame>
    </p:spTree>
    <p:extLst>
      <p:ext uri="{BB962C8B-B14F-4D97-AF65-F5344CB8AC3E}">
        <p14:creationId xmlns:p14="http://schemas.microsoft.com/office/powerpoint/2010/main" xmlns="" val="3283787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01421" y="2664178"/>
            <a:ext cx="9572979" cy="923330"/>
          </a:xfrm>
          <a:prstGeom prst="rect">
            <a:avLst/>
          </a:prstGeom>
          <a:noFill/>
        </p:spPr>
        <p:txBody>
          <a:bodyPr wrap="square" rtlCol="0">
            <a:spAutoFit/>
          </a:bodyPr>
          <a:lstStyle/>
          <a:p>
            <a:r>
              <a:rPr lang="zh-CN" altLang="en-US" sz="5400" dirty="0" smtClean="0">
                <a:latin typeface="华文新魏" panose="02010800040101010101" pitchFamily="2" charset="-122"/>
                <a:ea typeface="华文新魏" panose="02010800040101010101" pitchFamily="2" charset="-122"/>
              </a:rPr>
              <a:t>第三部分：如何预防痛风发作</a:t>
            </a:r>
            <a:endParaRPr lang="zh-CN" altLang="en-US" sz="5400" dirty="0">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005398" y="2808574"/>
            <a:ext cx="1392936" cy="1008888"/>
          </a:xfrm>
          <a:prstGeom prst="rect">
            <a:avLst/>
          </a:prstGeom>
        </p:spPr>
      </p:pic>
    </p:spTree>
    <p:extLst>
      <p:ext uri="{BB962C8B-B14F-4D97-AF65-F5344CB8AC3E}">
        <p14:creationId xmlns:p14="http://schemas.microsoft.com/office/powerpoint/2010/main" xmlns="" val="1732213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7943" y="0"/>
            <a:ext cx="10515600" cy="1325563"/>
          </a:xfrm>
        </p:spPr>
        <p:txBody>
          <a:bodyPr/>
          <a:lstStyle/>
          <a:p>
            <a:r>
              <a:rPr lang="zh-CN" altLang="en-US" dirty="0" smtClean="0">
                <a:latin typeface="华文新魏" panose="02010800040101010101" pitchFamily="2" charset="-122"/>
                <a:ea typeface="华文新魏" panose="02010800040101010101" pitchFamily="2" charset="-122"/>
              </a:rPr>
              <a:t>                       </a:t>
            </a:r>
            <a:r>
              <a:rPr lang="zh-CN" altLang="en-US" b="1" dirty="0" smtClean="0">
                <a:latin typeface="华文新魏" panose="02010800040101010101" pitchFamily="2" charset="-122"/>
                <a:ea typeface="华文新魏" panose="02010800040101010101" pitchFamily="2" charset="-122"/>
              </a:rPr>
              <a:t>痛风的流行病学</a:t>
            </a:r>
            <a:endParaRPr lang="zh-CN" altLang="en-US" b="1" dirty="0">
              <a:latin typeface="华文新魏" panose="02010800040101010101" pitchFamily="2" charset="-122"/>
              <a:ea typeface="华文新魏" panose="02010800040101010101" pitchFamily="2" charset="-122"/>
            </a:endParaRPr>
          </a:p>
        </p:txBody>
      </p:sp>
      <p:sp>
        <p:nvSpPr>
          <p:cNvPr id="4" name="矩形 3"/>
          <p:cNvSpPr/>
          <p:nvPr/>
        </p:nvSpPr>
        <p:spPr>
          <a:xfrm>
            <a:off x="696685" y="1857378"/>
            <a:ext cx="10776858" cy="3046988"/>
          </a:xfrm>
          <a:prstGeom prst="rect">
            <a:avLst/>
          </a:prstGeom>
        </p:spPr>
        <p:txBody>
          <a:bodyPr wrap="square">
            <a:spAutoFit/>
          </a:bodyPr>
          <a:lstStyle/>
          <a:p>
            <a:pPr marL="457200" indent="-457200" algn="just">
              <a:spcAft>
                <a:spcPts val="0"/>
              </a:spcAft>
              <a:buFont typeface="Wingdings" panose="05000000000000000000" pitchFamily="2" charset="2"/>
              <a:buChar char="Ø"/>
            </a:pP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美国国民健康与营养调查</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(NHANES) </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的数据显示，美国痛风患病率从</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1988 ~ 1994 </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2.64% </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升至</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2007 ~ 2010 </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年的</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3.76%</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just">
              <a:spcAft>
                <a:spcPts val="0"/>
              </a:spcAft>
              <a:buFont typeface="Wingdings" panose="05000000000000000000" pitchFamily="2" charset="2"/>
              <a:buChar char="Ø"/>
            </a:pP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2012 </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年英国痛风患病率约为</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2.49%</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just">
              <a:spcAft>
                <a:spcPts val="0"/>
              </a:spcAft>
              <a:buFont typeface="Wingdings" panose="05000000000000000000" pitchFamily="2" charset="2"/>
              <a:buChar char="Ø"/>
            </a:pP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目前</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我国痛风的患病率在</a:t>
            </a:r>
            <a:r>
              <a:rPr lang="en-US"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1%</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，并呈逐年上升趋势，发病年龄正趋于</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年轻化</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a:t>
            </a:r>
          </a:p>
          <a:p>
            <a:pPr algn="just">
              <a:spcAft>
                <a:spcPts val="0"/>
              </a:spcAft>
            </a:pPr>
            <a:r>
              <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xmlns="" val="399854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082" y="0"/>
            <a:ext cx="10515600" cy="1325563"/>
          </a:xfrm>
        </p:spPr>
        <p:txBody>
          <a:bodyPr/>
          <a:lstStyle/>
          <a:p>
            <a:pPr algn="ctr"/>
            <a:r>
              <a:rPr lang="zh-CN" altLang="en-US" dirty="0" smtClean="0">
                <a:latin typeface="华文新魏" panose="02010800040101010101" pitchFamily="2" charset="-122"/>
                <a:ea typeface="华文新魏" panose="02010800040101010101" pitchFamily="2" charset="-122"/>
              </a:rPr>
              <a:t>预防痛风发作</a:t>
            </a:r>
            <a:endParaRPr lang="zh-CN" altLang="en-US"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893284" y="1325563"/>
            <a:ext cx="10515600" cy="4351338"/>
          </a:xfrm>
        </p:spPr>
        <p:txBody>
          <a:bodyPr>
            <a:normAutofit/>
          </a:bodyPr>
          <a:lstStyle/>
          <a:p>
            <a:pPr marL="0" indent="457200" algn="just">
              <a:lnSpc>
                <a:spcPct val="150000"/>
              </a:lnSpc>
              <a:buNone/>
            </a:pPr>
            <a:r>
              <a:rPr lang="en-US" altLang="zh-CN" sz="2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高尿酸血症</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成为继高血压、高血脂、高血糖“三高之后的“</a:t>
            </a:r>
            <a:r>
              <a:rPr lang="zh-CN" altLang="zh-CN" sz="2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第四高</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smtClean="0">
                <a:latin typeface="微软雅黑" panose="020B0503020204020204" pitchFamily="34" charset="-122"/>
                <a:ea typeface="微软雅黑" panose="020B0503020204020204" pitchFamily="34" charset="-122"/>
                <a:cs typeface="Times New Roman" panose="02020603050405020304" pitchFamily="18" charset="0"/>
              </a:rPr>
              <a:t>高尿酸血症直接导致痛风性关节炎、痛风石及痛风性肾病等疾病的发作。</a:t>
            </a:r>
            <a:endParaRPr lang="en-US"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gn="just">
              <a:buNone/>
            </a:pPr>
            <a:endPar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a:buNone/>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坚持以下几点，可合理有效预防痛风发作：</a:t>
            </a:r>
            <a:endPar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zh-CN" altLang="en-US" sz="2400" dirty="0" smtClean="0">
                <a:solidFill>
                  <a:srgbClr val="FF0000"/>
                </a:solidFill>
                <a:latin typeface="微软雅黑" panose="020B0503020204020204" pitchFamily="34" charset="-122"/>
                <a:ea typeface="微软雅黑" panose="020B0503020204020204" pitchFamily="34" charset="-122"/>
              </a:rPr>
              <a:t>节饮食</a:t>
            </a:r>
            <a:r>
              <a:rPr lang="en-US" altLang="zh-CN" sz="2400" dirty="0">
                <a:solidFill>
                  <a:srgbClr val="FF0000"/>
                </a:solidFill>
                <a:latin typeface="微软雅黑" panose="020B0503020204020204" pitchFamily="34" charset="-122"/>
                <a:ea typeface="微软雅黑" panose="020B0503020204020204" pitchFamily="34" charset="-122"/>
              </a:rPr>
              <a:t> </a:t>
            </a:r>
            <a:r>
              <a:rPr lang="en-US" altLang="zh-CN" sz="2400" dirty="0" smtClean="0">
                <a:solidFill>
                  <a:srgbClr val="FF0000"/>
                </a:solidFill>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特别要注意减少饮食中的肥甘厚味，宜食清淡宜消化之品。蔬菜、水果可适当 </a:t>
            </a:r>
            <a:endParaRPr lang="en-US" altLang="zh-CN" sz="2000" dirty="0" smtClean="0">
              <a:latin typeface="微软雅黑" panose="020B0503020204020204" pitchFamily="34" charset="-122"/>
              <a:ea typeface="微软雅黑" panose="020B0503020204020204" pitchFamily="34" charset="-122"/>
            </a:endParaRPr>
          </a:p>
          <a:p>
            <a:pPr marL="0" indent="0" algn="just">
              <a:buNone/>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多吃，多饮水，保持大小便通畅。</a:t>
            </a:r>
            <a:endParaRPr lang="en-US" altLang="zh-CN" sz="2000" dirty="0" smtClean="0">
              <a:latin typeface="微软雅黑" panose="020B0503020204020204" pitchFamily="34" charset="-122"/>
              <a:ea typeface="微软雅黑" panose="020B0503020204020204" pitchFamily="34" charset="-122"/>
            </a:endParaRPr>
          </a:p>
          <a:p>
            <a:pPr algn="just"/>
            <a:r>
              <a:rPr lang="zh-CN" altLang="en-US" sz="2400" dirty="0" smtClean="0">
                <a:solidFill>
                  <a:srgbClr val="FF0000"/>
                </a:solidFill>
                <a:latin typeface="微软雅黑" panose="020B0503020204020204" pitchFamily="34" charset="-122"/>
                <a:ea typeface="微软雅黑" panose="020B0503020204020204" pitchFamily="34" charset="-122"/>
              </a:rPr>
              <a:t>防外邪    </a:t>
            </a:r>
            <a:r>
              <a:rPr lang="zh-CN" altLang="en-US" sz="2000" dirty="0" smtClean="0">
                <a:latin typeface="微软雅黑" panose="020B0503020204020204" pitchFamily="34" charset="-122"/>
                <a:ea typeface="微软雅黑" panose="020B0503020204020204" pitchFamily="34" charset="-122"/>
              </a:rPr>
              <a:t>居住不能潮湿，劳作汗出以后，要及时更衣，夏季不可食凉，冬季注意保暖。</a:t>
            </a:r>
            <a:endParaRPr lang="en-US" altLang="zh-CN" sz="2000" dirty="0" smtClean="0">
              <a:latin typeface="微软雅黑" panose="020B0503020204020204" pitchFamily="34" charset="-122"/>
              <a:ea typeface="微软雅黑" panose="020B0503020204020204" pitchFamily="34" charset="-122"/>
            </a:endParaRPr>
          </a:p>
          <a:p>
            <a:pPr algn="just"/>
            <a:r>
              <a:rPr lang="zh-CN" altLang="en-US" sz="2400" dirty="0" smtClean="0">
                <a:solidFill>
                  <a:srgbClr val="FF0000"/>
                </a:solidFill>
                <a:latin typeface="微软雅黑" panose="020B0503020204020204" pitchFamily="34" charset="-122"/>
                <a:ea typeface="微软雅黑" panose="020B0503020204020204" pitchFamily="34" charset="-122"/>
              </a:rPr>
              <a:t>勤锻炼    </a:t>
            </a:r>
            <a:r>
              <a:rPr lang="zh-CN" altLang="en-US" sz="2000" dirty="0" smtClean="0">
                <a:solidFill>
                  <a:schemeClr val="tx1">
                    <a:lumMod val="95000"/>
                    <a:lumOff val="5000"/>
                  </a:schemeClr>
                </a:solidFill>
                <a:latin typeface="微软雅黑" panose="020B0503020204020204" pitchFamily="34" charset="-122"/>
                <a:ea typeface="微软雅黑" panose="020B0503020204020204" pitchFamily="34" charset="-122"/>
              </a:rPr>
              <a:t>体育锻炼可增强气血疏通。患者可根据年龄爱好选择适宜的体育项目，坚持锻</a:t>
            </a:r>
            <a:endParaRPr lang="en-US" altLang="zh-CN" sz="20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lgn="just">
              <a:buNone/>
            </a:pP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20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95000"/>
                    <a:lumOff val="5000"/>
                  </a:schemeClr>
                </a:solidFill>
                <a:latin typeface="微软雅黑" panose="020B0503020204020204" pitchFamily="34" charset="-122"/>
                <a:ea typeface="微软雅黑" panose="020B0503020204020204" pitchFamily="34" charset="-122"/>
              </a:rPr>
              <a:t>炼。</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xmlns="" val="3289746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177" y="11289"/>
            <a:ext cx="10515600" cy="1090670"/>
          </a:xfrm>
        </p:spPr>
        <p:txBody>
          <a:bodyPr/>
          <a:lstStyle/>
          <a:p>
            <a:pPr algn="ctr"/>
            <a:r>
              <a:rPr lang="zh-CN" altLang="en-US" dirty="0" smtClean="0">
                <a:latin typeface="华文新魏" panose="02010800040101010101" pitchFamily="2" charset="-122"/>
                <a:ea typeface="华文新魏" panose="02010800040101010101" pitchFamily="2" charset="-122"/>
              </a:rPr>
              <a:t>附：低嘌呤食物列举</a:t>
            </a:r>
            <a:endParaRPr lang="zh-CN" altLang="en-US" dirty="0">
              <a:latin typeface="华文新魏" panose="02010800040101010101" pitchFamily="2" charset="-122"/>
              <a:ea typeface="华文新魏" panose="02010800040101010101" pitchFamily="2" charset="-122"/>
            </a:endParaRPr>
          </a:p>
        </p:txBody>
      </p:sp>
      <p:sp>
        <p:nvSpPr>
          <p:cNvPr id="3" name="矩形 2"/>
          <p:cNvSpPr/>
          <p:nvPr/>
        </p:nvSpPr>
        <p:spPr>
          <a:xfrm>
            <a:off x="1030111" y="1101959"/>
            <a:ext cx="10439400" cy="4708981"/>
          </a:xfrm>
          <a:prstGeom prst="rect">
            <a:avLst/>
          </a:prstGeom>
        </p:spPr>
        <p:txBody>
          <a:bodyPr wrap="square">
            <a:spAutoFit/>
          </a:bodyPr>
          <a:lstStyle/>
          <a:p>
            <a:pPr>
              <a:lnSpc>
                <a:spcPct val="150000"/>
              </a:lnSpc>
            </a:pPr>
            <a:r>
              <a:rPr lang="en-US" altLang="zh-CN" sz="2000" dirty="0">
                <a:solidFill>
                  <a:srgbClr val="333333"/>
                </a:solidFill>
                <a:latin typeface="微软雅黑" panose="020B0503020204020204" pitchFamily="34" charset="-122"/>
                <a:ea typeface="微软雅黑" panose="020B0503020204020204" pitchFamily="34" charset="-122"/>
              </a:rPr>
              <a:t>1</a:t>
            </a:r>
            <a:r>
              <a:rPr lang="zh-CN" altLang="en-US" sz="2000" dirty="0">
                <a:solidFill>
                  <a:srgbClr val="333333"/>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低嘌呤食物</a:t>
            </a:r>
            <a:r>
              <a:rPr lang="zh-CN" altLang="en-US" sz="2000" dirty="0">
                <a:solidFill>
                  <a:srgbClr val="333333"/>
                </a:solidFill>
                <a:latin typeface="微软雅黑" panose="020B0503020204020204" pitchFamily="34" charset="-122"/>
                <a:ea typeface="微软雅黑" panose="020B0503020204020204" pitchFamily="34" charset="-122"/>
              </a:rPr>
              <a:t>（这类</a:t>
            </a:r>
            <a:r>
              <a:rPr lang="zh-CN" altLang="en-US" sz="2000" dirty="0" smtClean="0">
                <a:solidFill>
                  <a:srgbClr val="333333"/>
                </a:solidFill>
                <a:latin typeface="微软雅黑" panose="020B0503020204020204" pitchFamily="34" charset="-122"/>
                <a:ea typeface="微软雅黑" panose="020B0503020204020204" pitchFamily="34" charset="-122"/>
              </a:rPr>
              <a:t>食物</a:t>
            </a:r>
            <a:r>
              <a:rPr lang="zh-CN" altLang="en-US" sz="2000" b="1" dirty="0" smtClean="0">
                <a:solidFill>
                  <a:srgbClr val="FF0000"/>
                </a:solidFill>
                <a:latin typeface="微软雅黑" panose="020B0503020204020204" pitchFamily="34" charset="-122"/>
                <a:ea typeface="微软雅黑" panose="020B0503020204020204" pitchFamily="34" charset="-122"/>
              </a:rPr>
              <a:t>痛风</a:t>
            </a:r>
            <a:r>
              <a:rPr lang="zh-CN" altLang="en-US" sz="2000" dirty="0" smtClean="0">
                <a:solidFill>
                  <a:srgbClr val="333333"/>
                </a:solidFill>
                <a:latin typeface="微软雅黑" panose="020B0503020204020204" pitchFamily="34" charset="-122"/>
                <a:ea typeface="微软雅黑" panose="020B0503020204020204" pitchFamily="34" charset="-122"/>
              </a:rPr>
              <a:t>病人</a:t>
            </a:r>
            <a:r>
              <a:rPr lang="zh-CN" altLang="en-US" sz="2000" dirty="0">
                <a:solidFill>
                  <a:srgbClr val="333333"/>
                </a:solidFill>
                <a:latin typeface="微软雅黑" panose="020B0503020204020204" pitchFamily="34" charset="-122"/>
                <a:ea typeface="微软雅黑" panose="020B0503020204020204" pitchFamily="34" charset="-122"/>
              </a:rPr>
              <a:t>可</a:t>
            </a:r>
            <a:r>
              <a:rPr lang="zh-CN" altLang="en-US" sz="2000" b="1" dirty="0">
                <a:solidFill>
                  <a:srgbClr val="FF0000"/>
                </a:solidFill>
                <a:latin typeface="微软雅黑" panose="020B0503020204020204" pitchFamily="34" charset="-122"/>
                <a:ea typeface="微软雅黑" panose="020B0503020204020204" pitchFamily="34" charset="-122"/>
              </a:rPr>
              <a:t>随意选食</a:t>
            </a:r>
            <a:r>
              <a:rPr lang="zh-CN" altLang="en-US" sz="2000" dirty="0">
                <a:solidFill>
                  <a:srgbClr val="333333"/>
                </a:solidFill>
                <a:latin typeface="微软雅黑" panose="020B0503020204020204" pitchFamily="34" charset="-122"/>
                <a:ea typeface="微软雅黑" panose="020B0503020204020204" pitchFamily="34" charset="-122"/>
              </a:rPr>
              <a:t>，不必严格控制）</a:t>
            </a:r>
            <a:br>
              <a:rPr lang="zh-CN" altLang="en-US" sz="2000" dirty="0">
                <a:solidFill>
                  <a:srgbClr val="333333"/>
                </a:solidFill>
                <a:latin typeface="微软雅黑" panose="020B0503020204020204" pitchFamily="34" charset="-122"/>
                <a:ea typeface="微软雅黑" panose="020B0503020204020204" pitchFamily="34" charset="-122"/>
              </a:rPr>
            </a:b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1</a:t>
            </a:r>
            <a:r>
              <a:rPr lang="zh-CN" altLang="en-US" sz="2000" dirty="0">
                <a:solidFill>
                  <a:srgbClr val="333333"/>
                </a:solidFill>
                <a:latin typeface="微软雅黑" panose="020B0503020204020204" pitchFamily="34" charset="-122"/>
                <a:ea typeface="微软雅黑" panose="020B0503020204020204" pitchFamily="34" charset="-122"/>
              </a:rPr>
              <a:t>）主食类：米、麦、面类制品、淀粉、高粱、通心粉、马铃薯</a:t>
            </a:r>
            <a:r>
              <a:rPr lang="zh-CN" altLang="en-US" sz="2000" dirty="0" smtClean="0">
                <a:solidFill>
                  <a:srgbClr val="333333"/>
                </a:solidFill>
                <a:latin typeface="微软雅黑" panose="020B0503020204020204" pitchFamily="34" charset="-122"/>
                <a:ea typeface="微软雅黑" panose="020B0503020204020204" pitchFamily="34" charset="-122"/>
              </a:rPr>
              <a:t>、山芋</a:t>
            </a:r>
            <a:r>
              <a:rPr lang="zh-CN" altLang="en-US" sz="2000" dirty="0">
                <a:solidFill>
                  <a:srgbClr val="333333"/>
                </a:solidFill>
                <a:latin typeface="微软雅黑" panose="020B0503020204020204" pitchFamily="34" charset="-122"/>
                <a:ea typeface="微软雅黑" panose="020B0503020204020204" pitchFamily="34" charset="-122"/>
              </a:rPr>
              <a:t>等。</a:t>
            </a:r>
            <a:br>
              <a:rPr lang="zh-CN" altLang="en-US" sz="2000" dirty="0">
                <a:solidFill>
                  <a:srgbClr val="333333"/>
                </a:solidFill>
                <a:latin typeface="微软雅黑" panose="020B0503020204020204" pitchFamily="34" charset="-122"/>
                <a:ea typeface="微软雅黑" panose="020B0503020204020204" pitchFamily="34" charset="-122"/>
              </a:rPr>
            </a:b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2</a:t>
            </a:r>
            <a:r>
              <a:rPr lang="zh-CN" altLang="en-US" sz="2000" dirty="0">
                <a:solidFill>
                  <a:srgbClr val="333333"/>
                </a:solidFill>
                <a:latin typeface="微软雅黑" panose="020B0503020204020204" pitchFamily="34" charset="-122"/>
                <a:ea typeface="微软雅黑" panose="020B0503020204020204" pitchFamily="34" charset="-122"/>
              </a:rPr>
              <a:t>）奶类：牛奶、乳酪、冰淇淋等。</a:t>
            </a:r>
            <a:br>
              <a:rPr lang="zh-CN" altLang="en-US" sz="2000" dirty="0">
                <a:solidFill>
                  <a:srgbClr val="333333"/>
                </a:solidFill>
                <a:latin typeface="微软雅黑" panose="020B0503020204020204" pitchFamily="34" charset="-122"/>
                <a:ea typeface="微软雅黑" panose="020B0503020204020204" pitchFamily="34" charset="-122"/>
              </a:rPr>
            </a:b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3</a:t>
            </a:r>
            <a:r>
              <a:rPr lang="zh-CN" altLang="en-US" sz="2000" dirty="0">
                <a:solidFill>
                  <a:srgbClr val="333333"/>
                </a:solidFill>
                <a:latin typeface="微软雅黑" panose="020B0503020204020204" pitchFamily="34" charset="-122"/>
                <a:ea typeface="微软雅黑" panose="020B0503020204020204" pitchFamily="34" charset="-122"/>
              </a:rPr>
              <a:t>）荤食：蛋类以及猪、鸡鸭血等。</a:t>
            </a:r>
            <a:br>
              <a:rPr lang="zh-CN" altLang="en-US" sz="2000" dirty="0">
                <a:solidFill>
                  <a:srgbClr val="333333"/>
                </a:solidFill>
                <a:latin typeface="微软雅黑" panose="020B0503020204020204" pitchFamily="34" charset="-122"/>
                <a:ea typeface="微软雅黑" panose="020B0503020204020204" pitchFamily="34" charset="-122"/>
              </a:rPr>
            </a:b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4</a:t>
            </a:r>
            <a:r>
              <a:rPr lang="zh-CN" altLang="en-US" sz="2000" dirty="0">
                <a:solidFill>
                  <a:srgbClr val="333333"/>
                </a:solidFill>
                <a:latin typeface="微软雅黑" panose="020B0503020204020204" pitchFamily="34" charset="-122"/>
                <a:ea typeface="微软雅黑" panose="020B0503020204020204" pitchFamily="34" charset="-122"/>
              </a:rPr>
              <a:t>）蔬菜类：</a:t>
            </a:r>
            <a:r>
              <a:rPr lang="zh-CN" altLang="en-US" sz="2000" b="1" dirty="0">
                <a:solidFill>
                  <a:srgbClr val="FF0000"/>
                </a:solidFill>
                <a:latin typeface="微软雅黑" panose="020B0503020204020204" pitchFamily="34" charset="-122"/>
                <a:ea typeface="微软雅黑" panose="020B0503020204020204" pitchFamily="34" charset="-122"/>
              </a:rPr>
              <a:t>大部分蔬菜均属于低嘌呤食物</a:t>
            </a:r>
            <a:r>
              <a:rPr lang="zh-CN" altLang="en-US" sz="2000" dirty="0">
                <a:solidFill>
                  <a:srgbClr val="333333"/>
                </a:solidFill>
                <a:latin typeface="微软雅黑" panose="020B0503020204020204" pitchFamily="34" charset="-122"/>
                <a:ea typeface="微软雅黑" panose="020B0503020204020204" pitchFamily="34" charset="-122"/>
              </a:rPr>
              <a:t>。</a:t>
            </a:r>
            <a:br>
              <a:rPr lang="zh-CN" altLang="en-US" sz="2000" dirty="0">
                <a:solidFill>
                  <a:srgbClr val="333333"/>
                </a:solidFill>
                <a:latin typeface="微软雅黑" panose="020B0503020204020204" pitchFamily="34" charset="-122"/>
                <a:ea typeface="微软雅黑" panose="020B0503020204020204" pitchFamily="34" charset="-122"/>
              </a:rPr>
            </a:b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5</a:t>
            </a:r>
            <a:r>
              <a:rPr lang="zh-CN" altLang="en-US" sz="2000" dirty="0">
                <a:solidFill>
                  <a:srgbClr val="333333"/>
                </a:solidFill>
                <a:latin typeface="微软雅黑" panose="020B0503020204020204" pitchFamily="34" charset="-122"/>
                <a:ea typeface="微软雅黑" panose="020B0503020204020204" pitchFamily="34" charset="-122"/>
              </a:rPr>
              <a:t>）水果类：</a:t>
            </a:r>
            <a:r>
              <a:rPr lang="zh-CN" altLang="en-US" sz="2000" b="1" dirty="0">
                <a:solidFill>
                  <a:srgbClr val="FF0000"/>
                </a:solidFill>
                <a:latin typeface="微软雅黑" panose="020B0503020204020204" pitchFamily="34" charset="-122"/>
                <a:ea typeface="微软雅黑" panose="020B0503020204020204" pitchFamily="34" charset="-122"/>
              </a:rPr>
              <a:t>水果基本上都属于低嘌呤食物</a:t>
            </a:r>
            <a:r>
              <a:rPr lang="zh-CN" altLang="en-US" sz="2000" dirty="0">
                <a:solidFill>
                  <a:srgbClr val="333333"/>
                </a:solidFill>
                <a:latin typeface="微软雅黑" panose="020B0503020204020204" pitchFamily="34" charset="-122"/>
                <a:ea typeface="微软雅黑" panose="020B0503020204020204" pitchFamily="34" charset="-122"/>
              </a:rPr>
              <a:t>，可以放心食用。</a:t>
            </a:r>
            <a:br>
              <a:rPr lang="zh-CN" altLang="en-US" sz="2000" dirty="0">
                <a:solidFill>
                  <a:srgbClr val="333333"/>
                </a:solidFill>
                <a:latin typeface="微软雅黑" panose="020B0503020204020204" pitchFamily="34" charset="-122"/>
                <a:ea typeface="微软雅黑" panose="020B0503020204020204" pitchFamily="34" charset="-122"/>
              </a:rPr>
            </a:b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6</a:t>
            </a:r>
            <a:r>
              <a:rPr lang="zh-CN" altLang="en-US" sz="2000" dirty="0">
                <a:solidFill>
                  <a:srgbClr val="333333"/>
                </a:solidFill>
                <a:latin typeface="微软雅黑" panose="020B0503020204020204" pitchFamily="34" charset="-122"/>
                <a:ea typeface="微软雅黑" panose="020B0503020204020204" pitchFamily="34" charset="-122"/>
              </a:rPr>
              <a:t>）饮料：矿泉水、苏打水、可乐、汽水、麦乳精、茶、果汁、咖啡、巧克力、可可、果冻等。</a:t>
            </a:r>
            <a:br>
              <a:rPr lang="zh-CN" altLang="en-US" sz="2000" dirty="0">
                <a:solidFill>
                  <a:srgbClr val="333333"/>
                </a:solidFill>
                <a:latin typeface="微软雅黑" panose="020B0503020204020204" pitchFamily="34" charset="-122"/>
                <a:ea typeface="微软雅黑" panose="020B0503020204020204" pitchFamily="34" charset="-122"/>
              </a:rPr>
            </a:b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7</a:t>
            </a:r>
            <a:r>
              <a:rPr lang="zh-CN" altLang="en-US" sz="2000" dirty="0">
                <a:solidFill>
                  <a:srgbClr val="333333"/>
                </a:solidFill>
                <a:latin typeface="微软雅黑" panose="020B0503020204020204" pitchFamily="34" charset="-122"/>
                <a:ea typeface="微软雅黑" panose="020B0503020204020204" pitchFamily="34" charset="-122"/>
              </a:rPr>
              <a:t>）其他：酱类、蜂蜜。油脂类：植物油、瓜子、黄油、奶油、杏仁、核桃、榛子、干果、糖、蜂蜜、动物琼脂、及调味品</a:t>
            </a:r>
            <a:r>
              <a:rPr lang="zh-CN" altLang="en-US" sz="2000" dirty="0" smtClean="0">
                <a:solidFill>
                  <a:srgbClr val="333333"/>
                </a:solidFill>
                <a:latin typeface="微软雅黑" panose="020B0503020204020204" pitchFamily="34" charset="-122"/>
                <a:ea typeface="微软雅黑" panose="020B0503020204020204" pitchFamily="34" charset="-122"/>
              </a:rPr>
              <a:t>。</a:t>
            </a:r>
            <a:endParaRPr lang="zh-CN" altLang="en-US" sz="2000" dirty="0">
              <a:solidFill>
                <a:srgbClr val="33333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01903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177" y="11289"/>
            <a:ext cx="10515600" cy="1090670"/>
          </a:xfrm>
        </p:spPr>
        <p:txBody>
          <a:bodyPr/>
          <a:lstStyle/>
          <a:p>
            <a:pPr algn="ctr"/>
            <a:r>
              <a:rPr lang="zh-CN" altLang="en-US" dirty="0" smtClean="0">
                <a:latin typeface="华文新魏" panose="02010800040101010101" pitchFamily="2" charset="-122"/>
                <a:ea typeface="华文新魏" panose="02010800040101010101" pitchFamily="2" charset="-122"/>
              </a:rPr>
              <a:t>附：中等嘌呤食物列举</a:t>
            </a:r>
            <a:endParaRPr lang="zh-CN" altLang="en-US" dirty="0">
              <a:latin typeface="华文新魏" panose="02010800040101010101" pitchFamily="2" charset="-122"/>
              <a:ea typeface="华文新魏" panose="02010800040101010101" pitchFamily="2" charset="-122"/>
            </a:endParaRPr>
          </a:p>
        </p:txBody>
      </p:sp>
      <p:sp>
        <p:nvSpPr>
          <p:cNvPr id="3" name="矩形 2"/>
          <p:cNvSpPr/>
          <p:nvPr/>
        </p:nvSpPr>
        <p:spPr>
          <a:xfrm>
            <a:off x="1018823" y="1241778"/>
            <a:ext cx="10473266" cy="4339650"/>
          </a:xfrm>
          <a:prstGeom prst="rect">
            <a:avLst/>
          </a:prstGeom>
        </p:spPr>
        <p:txBody>
          <a:bodyPr wrap="square">
            <a:spAutoFit/>
          </a:bodyPr>
          <a:lstStyle/>
          <a:p>
            <a:pPr>
              <a:lnSpc>
                <a:spcPct val="150000"/>
              </a:lnSpc>
            </a:pPr>
            <a:r>
              <a:rPr lang="en-US" altLang="zh-CN" sz="2400" dirty="0" smtClean="0">
                <a:solidFill>
                  <a:srgbClr val="333333"/>
                </a:solidFill>
                <a:latin typeface="微软雅黑" panose="020B0503020204020204" pitchFamily="34" charset="-122"/>
                <a:ea typeface="微软雅黑" panose="020B0503020204020204" pitchFamily="34" charset="-122"/>
              </a:rPr>
              <a:t>2</a:t>
            </a:r>
            <a:r>
              <a:rPr lang="zh-CN" altLang="en-US" sz="2400" dirty="0" smtClean="0">
                <a:solidFill>
                  <a:srgbClr val="333333"/>
                </a:solidFill>
                <a:latin typeface="微软雅黑" panose="020B0503020204020204" pitchFamily="34" charset="-122"/>
                <a:ea typeface="微软雅黑" panose="020B0503020204020204" pitchFamily="34" charset="-122"/>
              </a:rPr>
              <a:t>、</a:t>
            </a:r>
            <a:r>
              <a:rPr lang="zh-CN" altLang="en-US" sz="2000" b="1" dirty="0" smtClean="0">
                <a:solidFill>
                  <a:srgbClr val="FF0000"/>
                </a:solidFill>
                <a:latin typeface="微软雅黑" panose="020B0503020204020204" pitchFamily="34" charset="-122"/>
                <a:ea typeface="微软雅黑" panose="020B0503020204020204" pitchFamily="34" charset="-122"/>
              </a:rPr>
              <a:t>中等</a:t>
            </a:r>
            <a:r>
              <a:rPr lang="zh-CN" altLang="en-US" sz="2000" b="1" dirty="0">
                <a:solidFill>
                  <a:srgbClr val="FF0000"/>
                </a:solidFill>
                <a:latin typeface="微软雅黑" panose="020B0503020204020204" pitchFamily="34" charset="-122"/>
                <a:ea typeface="微软雅黑" panose="020B0503020204020204" pitchFamily="34" charset="-122"/>
              </a:rPr>
              <a:t>嘌呤食物</a:t>
            </a:r>
            <a:r>
              <a:rPr lang="zh-CN" altLang="en-US" sz="2000" dirty="0">
                <a:latin typeface="微软雅黑" panose="020B0503020204020204" pitchFamily="34" charset="-122"/>
                <a:ea typeface="微软雅黑" panose="020B0503020204020204" pitchFamily="34" charset="-122"/>
              </a:rPr>
              <a:t>（可从其中选用一份动物性食品和一份蔬菜，但</a:t>
            </a:r>
            <a:r>
              <a:rPr lang="zh-CN" altLang="en-US" sz="2000" b="1" dirty="0">
                <a:solidFill>
                  <a:srgbClr val="FF0000"/>
                </a:solidFill>
                <a:latin typeface="微软雅黑" panose="020B0503020204020204" pitchFamily="34" charset="-122"/>
                <a:ea typeface="微软雅黑" panose="020B0503020204020204" pitchFamily="34" charset="-122"/>
              </a:rPr>
              <a:t>食用量不宜过多</a:t>
            </a:r>
            <a:r>
              <a:rPr lang="zh-CN" altLang="en-US" sz="2000" dirty="0">
                <a:latin typeface="微软雅黑" panose="020B0503020204020204" pitchFamily="34" charset="-122"/>
                <a:ea typeface="微软雅黑" panose="020B0503020204020204" pitchFamily="34" charset="-122"/>
              </a:rPr>
              <a:t>）</a:t>
            </a: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）豆类极其制品：豆制品（豆腐、豆干、乳豆腐、豆奶、豆浆）、干豆类（绿豆、红豆、黑豆、蚕豆）、豆苗、豆芽。</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）肉类：家禽、家畜肉。</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）水产类：草鱼、鲤鱼、鳕鱼、比目鱼、鲈鱼、螃蟹、鳗鱼、鳝于、香螺、鲍鱼、鱼丸、鱼翅。</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）蔬菜类：菠菜、笋（冬笋、芦笋、笋干）、豆类（四季豆、青豆、菜豆、豌豆）、海带、金针、银耳、蘑菇、菜花。</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）油脂类及其他：花生、腰果、芝麻、栗子、莲子、杏仁。</a:t>
            </a:r>
          </a:p>
        </p:txBody>
      </p:sp>
    </p:spTree>
    <p:extLst>
      <p:ext uri="{BB962C8B-B14F-4D97-AF65-F5344CB8AC3E}">
        <p14:creationId xmlns:p14="http://schemas.microsoft.com/office/powerpoint/2010/main" xmlns="" val="506704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5622" y="79022"/>
            <a:ext cx="10515600" cy="1090670"/>
          </a:xfrm>
        </p:spPr>
        <p:txBody>
          <a:bodyPr/>
          <a:lstStyle/>
          <a:p>
            <a:pPr algn="ctr"/>
            <a:r>
              <a:rPr lang="zh-CN" altLang="en-US" dirty="0" smtClean="0">
                <a:latin typeface="华文新魏" panose="02010800040101010101" pitchFamily="2" charset="-122"/>
                <a:ea typeface="华文新魏" panose="02010800040101010101" pitchFamily="2" charset="-122"/>
              </a:rPr>
              <a:t>附：高嘌呤食物列举</a:t>
            </a:r>
            <a:endParaRPr lang="zh-CN" altLang="en-US" dirty="0">
              <a:latin typeface="华文新魏" panose="02010800040101010101" pitchFamily="2" charset="-122"/>
              <a:ea typeface="华文新魏" panose="02010800040101010101" pitchFamily="2" charset="-122"/>
            </a:endParaRPr>
          </a:p>
        </p:txBody>
      </p:sp>
      <p:sp>
        <p:nvSpPr>
          <p:cNvPr id="5" name="矩形 4"/>
          <p:cNvSpPr/>
          <p:nvPr/>
        </p:nvSpPr>
        <p:spPr>
          <a:xfrm>
            <a:off x="1117601" y="1281415"/>
            <a:ext cx="10351912" cy="4524315"/>
          </a:xfrm>
          <a:prstGeom prst="rect">
            <a:avLst/>
          </a:prstGeom>
        </p:spPr>
        <p:txBody>
          <a:bodyPr wrap="square">
            <a:spAutoFit/>
          </a:bodyPr>
          <a:lstStyle/>
          <a:p>
            <a:pPr>
              <a:lnSpc>
                <a:spcPct val="150000"/>
              </a:lnSpc>
            </a:pPr>
            <a:r>
              <a:rPr lang="en-US" altLang="zh-CN" sz="2400" dirty="0" smtClean="0">
                <a:solidFill>
                  <a:srgbClr val="333333"/>
                </a:solidFill>
                <a:latin typeface="微软雅黑" panose="020B0503020204020204" pitchFamily="34" charset="-122"/>
                <a:ea typeface="微软雅黑" panose="020B0503020204020204" pitchFamily="34" charset="-122"/>
              </a:rPr>
              <a:t>3</a:t>
            </a:r>
            <a:r>
              <a:rPr lang="zh-CN" altLang="en-US" sz="2400" dirty="0" smtClean="0">
                <a:solidFill>
                  <a:srgbClr val="333333"/>
                </a:solidFill>
                <a:latin typeface="微软雅黑" panose="020B0503020204020204" pitchFamily="34" charset="-122"/>
                <a:ea typeface="微软雅黑" panose="020B0503020204020204" pitchFamily="34" charset="-122"/>
              </a:rPr>
              <a:t>、</a:t>
            </a:r>
            <a:r>
              <a:rPr lang="zh-CN" altLang="en-US" sz="2400" b="1" dirty="0" smtClean="0">
                <a:solidFill>
                  <a:srgbClr val="FF0000"/>
                </a:solidFill>
                <a:latin typeface="微软雅黑" panose="020B0503020204020204" pitchFamily="34" charset="-122"/>
                <a:ea typeface="微软雅黑" panose="020B0503020204020204" pitchFamily="34" charset="-122"/>
              </a:rPr>
              <a:t>高</a:t>
            </a:r>
            <a:r>
              <a:rPr lang="zh-CN" altLang="en-US" sz="2400" b="1" dirty="0">
                <a:solidFill>
                  <a:srgbClr val="FF0000"/>
                </a:solidFill>
                <a:latin typeface="微软雅黑" panose="020B0503020204020204" pitchFamily="34" charset="-122"/>
                <a:ea typeface="微软雅黑" panose="020B0503020204020204" pitchFamily="34" charset="-122"/>
              </a:rPr>
              <a:t>嘌呤食物</a:t>
            </a:r>
            <a:r>
              <a:rPr lang="zh-CN" altLang="en-US" sz="2400" dirty="0">
                <a:solidFill>
                  <a:srgbClr val="333333"/>
                </a:solidFill>
                <a:latin typeface="微软雅黑" panose="020B0503020204020204" pitchFamily="34" charset="-122"/>
                <a:ea typeface="微软雅黑" panose="020B0503020204020204" pitchFamily="34" charset="-122"/>
              </a:rPr>
              <a:t>（每</a:t>
            </a:r>
            <a:r>
              <a:rPr lang="en-US" altLang="zh-CN" sz="2400" dirty="0">
                <a:solidFill>
                  <a:srgbClr val="333333"/>
                </a:solidFill>
                <a:latin typeface="微软雅黑" panose="020B0503020204020204" pitchFamily="34" charset="-122"/>
                <a:ea typeface="微软雅黑" panose="020B0503020204020204" pitchFamily="34" charset="-122"/>
              </a:rPr>
              <a:t>100</a:t>
            </a:r>
            <a:r>
              <a:rPr lang="zh-CN" altLang="en-US" sz="2400" dirty="0">
                <a:solidFill>
                  <a:srgbClr val="333333"/>
                </a:solidFill>
                <a:latin typeface="微软雅黑" panose="020B0503020204020204" pitchFamily="34" charset="-122"/>
                <a:ea typeface="微软雅黑" panose="020B0503020204020204" pitchFamily="34" charset="-122"/>
              </a:rPr>
              <a:t>克含嘌呤</a:t>
            </a:r>
            <a:r>
              <a:rPr lang="en-US" altLang="zh-CN" sz="2400" dirty="0">
                <a:solidFill>
                  <a:srgbClr val="333333"/>
                </a:solidFill>
                <a:latin typeface="微软雅黑" panose="020B0503020204020204" pitchFamily="34" charset="-122"/>
                <a:ea typeface="微软雅黑" panose="020B0503020204020204" pitchFamily="34" charset="-122"/>
              </a:rPr>
              <a:t>100—1000</a:t>
            </a:r>
            <a:r>
              <a:rPr lang="zh-CN" altLang="en-US" sz="2400" dirty="0">
                <a:solidFill>
                  <a:srgbClr val="333333"/>
                </a:solidFill>
                <a:latin typeface="微软雅黑" panose="020B0503020204020204" pitchFamily="34" charset="-122"/>
                <a:ea typeface="微软雅黑" panose="020B0503020204020204" pitchFamily="34" charset="-122"/>
              </a:rPr>
              <a:t>毫克，</a:t>
            </a:r>
            <a:r>
              <a:rPr lang="zh-CN" altLang="en-US" sz="2400" dirty="0" smtClean="0">
                <a:solidFill>
                  <a:srgbClr val="333333"/>
                </a:solidFill>
                <a:latin typeface="微软雅黑" panose="020B0503020204020204" pitchFamily="34" charset="-122"/>
                <a:ea typeface="微软雅黑" panose="020B0503020204020204" pitchFamily="34" charset="-122"/>
              </a:rPr>
              <a:t>对</a:t>
            </a:r>
            <a:r>
              <a:rPr lang="zh-CN" altLang="en-US" sz="2400" dirty="0" smtClean="0">
                <a:solidFill>
                  <a:srgbClr val="FF0000"/>
                </a:solidFill>
                <a:latin typeface="微软雅黑" panose="020B0503020204020204" pitchFamily="34" charset="-122"/>
                <a:ea typeface="微软雅黑" panose="020B0503020204020204" pitchFamily="34" charset="-122"/>
              </a:rPr>
              <a:t>痛风病人</a:t>
            </a:r>
            <a:r>
              <a:rPr lang="zh-CN" altLang="en-US" sz="2400" dirty="0">
                <a:solidFill>
                  <a:srgbClr val="333333"/>
                </a:solidFill>
                <a:latin typeface="微软雅黑" panose="020B0503020204020204" pitchFamily="34" charset="-122"/>
                <a:ea typeface="微软雅黑" panose="020B0503020204020204" pitchFamily="34" charset="-122"/>
              </a:rPr>
              <a:t>均属</a:t>
            </a:r>
            <a:r>
              <a:rPr lang="zh-CN" altLang="en-US" sz="2400" dirty="0">
                <a:solidFill>
                  <a:srgbClr val="FF0000"/>
                </a:solidFill>
                <a:latin typeface="微软雅黑" panose="020B0503020204020204" pitchFamily="34" charset="-122"/>
                <a:ea typeface="微软雅黑" panose="020B0503020204020204" pitchFamily="34" charset="-122"/>
              </a:rPr>
              <a:t>禁食</a:t>
            </a:r>
            <a:r>
              <a:rPr lang="zh-CN" altLang="en-US" sz="2400" dirty="0">
                <a:solidFill>
                  <a:srgbClr val="333333"/>
                </a:solidFill>
                <a:latin typeface="微软雅黑" panose="020B0503020204020204" pitchFamily="34" charset="-122"/>
                <a:ea typeface="微软雅黑" panose="020B0503020204020204" pitchFamily="34" charset="-122"/>
              </a:rPr>
              <a:t>食品）</a:t>
            </a:r>
          </a:p>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a:t>
            </a:r>
            <a:r>
              <a:rPr lang="en-US" altLang="zh-CN" sz="2400" dirty="0">
                <a:solidFill>
                  <a:srgbClr val="333333"/>
                </a:solidFill>
                <a:latin typeface="微软雅黑" panose="020B0503020204020204" pitchFamily="34" charset="-122"/>
                <a:ea typeface="微软雅黑" panose="020B0503020204020204" pitchFamily="34" charset="-122"/>
              </a:rPr>
              <a:t>1</a:t>
            </a:r>
            <a:r>
              <a:rPr lang="zh-CN" altLang="en-US" sz="2400" dirty="0">
                <a:solidFill>
                  <a:srgbClr val="333333"/>
                </a:solidFill>
                <a:latin typeface="微软雅黑" panose="020B0503020204020204" pitchFamily="34" charset="-122"/>
                <a:ea typeface="微软雅黑" panose="020B0503020204020204" pitchFamily="34" charset="-122"/>
              </a:rPr>
              <a:t>）豆类及蔬菜类：黄豆、香菇、扁豆、紫菜。</a:t>
            </a:r>
            <a:br>
              <a:rPr lang="zh-CN" altLang="en-US" sz="2400" dirty="0">
                <a:solidFill>
                  <a:srgbClr val="333333"/>
                </a:solidFill>
                <a:latin typeface="微软雅黑" panose="020B0503020204020204" pitchFamily="34" charset="-122"/>
                <a:ea typeface="微软雅黑" panose="020B0503020204020204" pitchFamily="34" charset="-122"/>
              </a:rPr>
            </a:br>
            <a:r>
              <a:rPr lang="zh-CN" altLang="en-US" sz="2400" dirty="0">
                <a:solidFill>
                  <a:srgbClr val="333333"/>
                </a:solidFill>
                <a:latin typeface="微软雅黑" panose="020B0503020204020204" pitchFamily="34" charset="-122"/>
                <a:ea typeface="微软雅黑" panose="020B0503020204020204" pitchFamily="34" charset="-122"/>
              </a:rPr>
              <a:t>（</a:t>
            </a:r>
            <a:r>
              <a:rPr lang="en-US" altLang="zh-CN" sz="2400" dirty="0">
                <a:solidFill>
                  <a:srgbClr val="333333"/>
                </a:solidFill>
                <a:latin typeface="微软雅黑" panose="020B0503020204020204" pitchFamily="34" charset="-122"/>
                <a:ea typeface="微软雅黑" panose="020B0503020204020204" pitchFamily="34" charset="-122"/>
              </a:rPr>
              <a:t>2</a:t>
            </a:r>
            <a:r>
              <a:rPr lang="zh-CN" altLang="en-US" sz="2400" dirty="0">
                <a:solidFill>
                  <a:srgbClr val="333333"/>
                </a:solidFill>
                <a:latin typeface="微软雅黑" panose="020B0503020204020204" pitchFamily="34" charset="-122"/>
                <a:ea typeface="微软雅黑" panose="020B0503020204020204" pitchFamily="34" charset="-122"/>
              </a:rPr>
              <a:t>）肉类：家禽及家畜的肝、肠、心、肚与为胃、肾、肺、脑、胰、等内脏、肉脯、浓</a:t>
            </a:r>
            <a:r>
              <a:rPr lang="zh-CN" altLang="en-US" sz="2400" dirty="0" smtClean="0">
                <a:solidFill>
                  <a:srgbClr val="333333"/>
                </a:solidFill>
                <a:latin typeface="微软雅黑" panose="020B0503020204020204" pitchFamily="34" charset="-122"/>
                <a:ea typeface="微软雅黑" panose="020B0503020204020204" pitchFamily="34" charset="-122"/>
              </a:rPr>
              <a:t>肉汁等</a:t>
            </a:r>
            <a:r>
              <a:rPr lang="zh-CN" altLang="en-US" sz="2400" dirty="0">
                <a:solidFill>
                  <a:srgbClr val="333333"/>
                </a:solidFill>
                <a:latin typeface="微软雅黑" panose="020B0503020204020204" pitchFamily="34" charset="-122"/>
                <a:ea typeface="微软雅黑" panose="020B0503020204020204" pitchFamily="34" charset="-122"/>
              </a:rPr>
              <a:t>。</a:t>
            </a:r>
            <a:br>
              <a:rPr lang="zh-CN" altLang="en-US" sz="2400" dirty="0">
                <a:solidFill>
                  <a:srgbClr val="333333"/>
                </a:solidFill>
                <a:latin typeface="微软雅黑" panose="020B0503020204020204" pitchFamily="34" charset="-122"/>
                <a:ea typeface="微软雅黑" panose="020B0503020204020204" pitchFamily="34" charset="-122"/>
              </a:rPr>
            </a:br>
            <a:r>
              <a:rPr lang="zh-CN" altLang="en-US" sz="2400" dirty="0">
                <a:solidFill>
                  <a:srgbClr val="333333"/>
                </a:solidFill>
                <a:latin typeface="微软雅黑" panose="020B0503020204020204" pitchFamily="34" charset="-122"/>
                <a:ea typeface="微软雅黑" panose="020B0503020204020204" pitchFamily="34" charset="-122"/>
              </a:rPr>
              <a:t>（</a:t>
            </a:r>
            <a:r>
              <a:rPr lang="en-US" altLang="zh-CN" sz="2400" dirty="0">
                <a:solidFill>
                  <a:srgbClr val="333333"/>
                </a:solidFill>
                <a:latin typeface="微软雅黑" panose="020B0503020204020204" pitchFamily="34" charset="-122"/>
                <a:ea typeface="微软雅黑" panose="020B0503020204020204" pitchFamily="34" charset="-122"/>
              </a:rPr>
              <a:t>3</a:t>
            </a:r>
            <a:r>
              <a:rPr lang="zh-CN" altLang="en-US" sz="2400" dirty="0">
                <a:solidFill>
                  <a:srgbClr val="333333"/>
                </a:solidFill>
                <a:latin typeface="微软雅黑" panose="020B0503020204020204" pitchFamily="34" charset="-122"/>
                <a:ea typeface="微软雅黑" panose="020B0503020204020204" pitchFamily="34" charset="-122"/>
              </a:rPr>
              <a:t>）水产类：鱼类</a:t>
            </a:r>
            <a:r>
              <a:rPr lang="zh-CN" altLang="en-US" sz="2400" dirty="0" smtClean="0">
                <a:solidFill>
                  <a:srgbClr val="333333"/>
                </a:solidFill>
                <a:latin typeface="微软雅黑" panose="020B0503020204020204" pitchFamily="34" charset="-122"/>
                <a:ea typeface="微软雅黑" panose="020B0503020204020204" pitchFamily="34" charset="-122"/>
              </a:rPr>
              <a:t>（鱼皮</a:t>
            </a:r>
            <a:r>
              <a:rPr lang="zh-CN" altLang="en-US" sz="2400" dirty="0">
                <a:solidFill>
                  <a:srgbClr val="333333"/>
                </a:solidFill>
                <a:latin typeface="微软雅黑" panose="020B0503020204020204" pitchFamily="34" charset="-122"/>
                <a:ea typeface="微软雅黑" panose="020B0503020204020204" pitchFamily="34" charset="-122"/>
              </a:rPr>
              <a:t>、鱼卵、鱼干以及沙丁鱼、凤尾鱼等海鱼）、贝壳类、虾类、海参。</a:t>
            </a:r>
            <a:br>
              <a:rPr lang="zh-CN" altLang="en-US" sz="2400" dirty="0">
                <a:solidFill>
                  <a:srgbClr val="333333"/>
                </a:solidFill>
                <a:latin typeface="微软雅黑" panose="020B0503020204020204" pitchFamily="34" charset="-122"/>
                <a:ea typeface="微软雅黑" panose="020B0503020204020204" pitchFamily="34" charset="-122"/>
              </a:rPr>
            </a:br>
            <a:r>
              <a:rPr lang="zh-CN" altLang="en-US" sz="2400" dirty="0">
                <a:solidFill>
                  <a:srgbClr val="333333"/>
                </a:solidFill>
                <a:latin typeface="微软雅黑" panose="020B0503020204020204" pitchFamily="34" charset="-122"/>
                <a:ea typeface="微软雅黑" panose="020B0503020204020204" pitchFamily="34" charset="-122"/>
              </a:rPr>
              <a:t>（</a:t>
            </a:r>
            <a:r>
              <a:rPr lang="en-US" altLang="zh-CN" sz="2400" dirty="0">
                <a:solidFill>
                  <a:srgbClr val="333333"/>
                </a:solidFill>
                <a:latin typeface="微软雅黑" panose="020B0503020204020204" pitchFamily="34" charset="-122"/>
                <a:ea typeface="微软雅黑" panose="020B0503020204020204" pitchFamily="34" charset="-122"/>
              </a:rPr>
              <a:t>4</a:t>
            </a:r>
            <a:r>
              <a:rPr lang="zh-CN" altLang="en-US" sz="2400" dirty="0">
                <a:solidFill>
                  <a:srgbClr val="333333"/>
                </a:solidFill>
                <a:latin typeface="微软雅黑" panose="020B0503020204020204" pitchFamily="34" charset="-122"/>
                <a:ea typeface="微软雅黑" panose="020B0503020204020204" pitchFamily="34" charset="-122"/>
              </a:rPr>
              <a:t>）其他：各类酒及啤酒。</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08421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325511"/>
            <a:ext cx="12192000" cy="251742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912533" y="2499309"/>
            <a:ext cx="7778044" cy="2169825"/>
          </a:xfrm>
          <a:prstGeom prst="rect">
            <a:avLst/>
          </a:prstGeom>
          <a:noFill/>
        </p:spPr>
        <p:txBody>
          <a:bodyPr wrap="square" rtlCol="0">
            <a:spAutoFit/>
          </a:bodyPr>
          <a:lstStyle/>
          <a:p>
            <a:r>
              <a:rPr lang="zh-CN" altLang="en-US" sz="13500" dirty="0" smtClean="0">
                <a:latin typeface="华文新魏" panose="02010800040101010101" pitchFamily="2" charset="-122"/>
                <a:ea typeface="华文新魏" panose="02010800040101010101" pitchFamily="2" charset="-122"/>
              </a:rPr>
              <a:t>谢谢！</a:t>
            </a:r>
            <a:endParaRPr lang="zh-CN" altLang="en-US" sz="13500" dirty="0">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72024" y="2325511"/>
            <a:ext cx="2542821" cy="2517422"/>
          </a:xfrm>
          <a:prstGeom prst="rect">
            <a:avLst/>
          </a:prstGeom>
        </p:spPr>
      </p:pic>
    </p:spTree>
    <p:extLst>
      <p:ext uri="{BB962C8B-B14F-4D97-AF65-F5344CB8AC3E}">
        <p14:creationId xmlns:p14="http://schemas.microsoft.com/office/powerpoint/2010/main" xmlns="" val="2592545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2669" y="333114"/>
            <a:ext cx="10515600" cy="743484"/>
          </a:xfrm>
        </p:spPr>
        <p:txBody>
          <a:bodyPr>
            <a:noAutofit/>
          </a:bodyPr>
          <a:lstStyle/>
          <a:p>
            <a:r>
              <a:rPr lang="en-US" altLang="zh-CN" b="1" dirty="0" smtClean="0">
                <a:latin typeface="华文新魏" panose="02010800040101010101" pitchFamily="2" charset="-122"/>
                <a:ea typeface="华文新魏" panose="02010800040101010101" pitchFamily="2" charset="-122"/>
              </a:rPr>
              <a:t>                  </a:t>
            </a:r>
            <a:r>
              <a:rPr lang="zh-CN" altLang="zh-CN" b="1" dirty="0" smtClean="0">
                <a:latin typeface="华文新魏" panose="02010800040101010101" pitchFamily="2" charset="-122"/>
                <a:ea typeface="华文新魏" panose="02010800040101010101" pitchFamily="2" charset="-122"/>
              </a:rPr>
              <a:t>痛风</a:t>
            </a:r>
            <a:r>
              <a:rPr lang="zh-CN" altLang="zh-CN" b="1" dirty="0">
                <a:latin typeface="华文新魏" panose="02010800040101010101" pitchFamily="2" charset="-122"/>
                <a:ea typeface="华文新魏" panose="02010800040101010101" pitchFamily="2" charset="-122"/>
              </a:rPr>
              <a:t>的</a:t>
            </a:r>
            <a:r>
              <a:rPr lang="zh-CN" altLang="zh-CN" b="1" dirty="0" smtClean="0">
                <a:latin typeface="华文新魏" panose="02010800040101010101" pitchFamily="2" charset="-122"/>
                <a:ea typeface="华文新魏" panose="02010800040101010101" pitchFamily="2" charset="-122"/>
              </a:rPr>
              <a:t>定义</a:t>
            </a:r>
            <a:r>
              <a:rPr lang="en-US" altLang="zh-CN" b="1" dirty="0" smtClean="0">
                <a:latin typeface="华文新魏" panose="02010800040101010101" pitchFamily="2" charset="-122"/>
                <a:ea typeface="华文新魏" panose="02010800040101010101" pitchFamily="2" charset="-122"/>
              </a:rPr>
              <a:t>—</a:t>
            </a:r>
            <a:r>
              <a:rPr lang="zh-CN" altLang="en-US" b="1" dirty="0" smtClean="0">
                <a:latin typeface="华文新魏" panose="02010800040101010101" pitchFamily="2" charset="-122"/>
                <a:ea typeface="华文新魏" panose="02010800040101010101" pitchFamily="2" charset="-122"/>
              </a:rPr>
              <a:t>西医</a:t>
            </a:r>
            <a:endParaRPr lang="zh-CN" altLang="en-US" dirty="0"/>
          </a:p>
        </p:txBody>
      </p:sp>
      <p:sp>
        <p:nvSpPr>
          <p:cNvPr id="3" name="内容占位符 2"/>
          <p:cNvSpPr>
            <a:spLocks noGrp="1"/>
          </p:cNvSpPr>
          <p:nvPr>
            <p:ph idx="1"/>
          </p:nvPr>
        </p:nvSpPr>
        <p:spPr>
          <a:xfrm>
            <a:off x="504553" y="1748792"/>
            <a:ext cx="11075670" cy="4351338"/>
          </a:xfrm>
        </p:spPr>
        <p:txBody>
          <a:bodyPr>
            <a:normAutofit fontScale="25000" lnSpcReduction="20000"/>
          </a:bodyPr>
          <a:lstStyle/>
          <a:p>
            <a:pPr lvl="1">
              <a:lnSpc>
                <a:spcPct val="170000"/>
              </a:lnSpc>
            </a:pPr>
            <a:r>
              <a:rPr lang="zh-CN" altLang="zh-CN" sz="9600" dirty="0">
                <a:latin typeface="微软雅黑" panose="020B0503020204020204" pitchFamily="34" charset="-122"/>
                <a:ea typeface="微软雅黑" panose="020B0503020204020204" pitchFamily="34" charset="-122"/>
              </a:rPr>
              <a:t>痛风是由于嘌呤代谢紊乱所致的一组慢性病，其</a:t>
            </a:r>
            <a:r>
              <a:rPr lang="zh-CN" altLang="zh-CN" sz="9600" dirty="0">
                <a:solidFill>
                  <a:srgbClr val="FF0000"/>
                </a:solidFill>
                <a:latin typeface="微软雅黑" panose="020B0503020204020204" pitchFamily="34" charset="-122"/>
                <a:ea typeface="微软雅黑" panose="020B0503020204020204" pitchFamily="34" charset="-122"/>
              </a:rPr>
              <a:t>临床特点为高尿酸血症及由此引起的反复发作性痛风性急性关节炎、痛风石沉积、痛风石性慢性关节炎和关节畸形</a:t>
            </a:r>
            <a:r>
              <a:rPr lang="zh-CN" altLang="zh-CN" sz="9600" dirty="0" smtClean="0">
                <a:solidFill>
                  <a:srgbClr val="FF0000"/>
                </a:solidFill>
                <a:latin typeface="微软雅黑" panose="020B0503020204020204" pitchFamily="34" charset="-122"/>
                <a:ea typeface="微软雅黑" panose="020B0503020204020204" pitchFamily="34" charset="-122"/>
              </a:rPr>
              <a:t>，</a:t>
            </a:r>
            <a:r>
              <a:rPr lang="zh-CN" altLang="zh-CN" sz="9600" dirty="0" smtClean="0">
                <a:latin typeface="微软雅黑" panose="020B0503020204020204" pitchFamily="34" charset="-122"/>
                <a:ea typeface="微软雅黑" panose="020B0503020204020204" pitchFamily="34" charset="-122"/>
              </a:rPr>
              <a:t>常累及肾脏引起慢性间质性肾炎和尿酸肾结石形成。</a:t>
            </a:r>
          </a:p>
          <a:p>
            <a:pPr lvl="1">
              <a:lnSpc>
                <a:spcPct val="170000"/>
              </a:lnSpc>
            </a:pPr>
            <a:r>
              <a:rPr lang="zh-CN" altLang="zh-CN" sz="9600" dirty="0" smtClean="0">
                <a:latin typeface="微软雅黑" panose="020B0503020204020204" pitchFamily="34" charset="-122"/>
                <a:ea typeface="微软雅黑" panose="020B0503020204020204" pitchFamily="34" charset="-122"/>
              </a:rPr>
              <a:t>导致痛风发作的</a:t>
            </a:r>
            <a:r>
              <a:rPr lang="zh-CN" altLang="zh-CN" sz="9600" b="1" dirty="0" smtClean="0">
                <a:solidFill>
                  <a:srgbClr val="0070C0"/>
                </a:solidFill>
                <a:latin typeface="微软雅黑" panose="020B0503020204020204" pitchFamily="34" charset="-122"/>
                <a:ea typeface="微软雅黑" panose="020B0503020204020204" pitchFamily="34" charset="-122"/>
              </a:rPr>
              <a:t>根本原因</a:t>
            </a:r>
            <a:r>
              <a:rPr lang="en-US" altLang="zh-CN" sz="9600" dirty="0" smtClean="0">
                <a:latin typeface="微软雅黑" panose="020B0503020204020204" pitchFamily="34" charset="-122"/>
                <a:ea typeface="微软雅黑" panose="020B0503020204020204" pitchFamily="34" charset="-122"/>
              </a:rPr>
              <a:t>—</a:t>
            </a:r>
            <a:r>
              <a:rPr lang="zh-CN" altLang="zh-CN" sz="9600" b="1" dirty="0" smtClean="0">
                <a:solidFill>
                  <a:srgbClr val="0070C0"/>
                </a:solidFill>
                <a:latin typeface="微软雅黑" panose="020B0503020204020204" pitchFamily="34" charset="-122"/>
                <a:ea typeface="微软雅黑" panose="020B0503020204020204" pitchFamily="34" charset="-122"/>
              </a:rPr>
              <a:t>高尿酸血症</a:t>
            </a:r>
            <a:r>
              <a:rPr lang="zh-CN" altLang="zh-CN" sz="9600" dirty="0" smtClean="0">
                <a:latin typeface="微软雅黑" panose="020B0503020204020204" pitchFamily="34" charset="-122"/>
                <a:ea typeface="微软雅黑" panose="020B0503020204020204" pitchFamily="34" charset="-122"/>
              </a:rPr>
              <a:t>。</a:t>
            </a:r>
          </a:p>
          <a:p>
            <a:pPr lvl="1">
              <a:lnSpc>
                <a:spcPct val="170000"/>
              </a:lnSpc>
            </a:pPr>
            <a:r>
              <a:rPr lang="zh-CN" altLang="en-US" sz="9600" dirty="0" smtClean="0">
                <a:latin typeface="微软雅黑" panose="020B0503020204020204" pitchFamily="34" charset="-122"/>
                <a:ea typeface="微软雅黑" panose="020B0503020204020204" pitchFamily="34" charset="-122"/>
              </a:rPr>
              <a:t>生化指标：</a:t>
            </a:r>
            <a:r>
              <a:rPr lang="zh-CN" altLang="zh-CN" sz="9600" dirty="0" smtClean="0">
                <a:latin typeface="微软雅黑" panose="020B0503020204020204" pitchFamily="34" charset="-122"/>
                <a:ea typeface="微软雅黑" panose="020B0503020204020204" pitchFamily="34" charset="-122"/>
              </a:rPr>
              <a:t>血</a:t>
            </a:r>
            <a:r>
              <a:rPr lang="zh-CN" altLang="zh-CN" sz="9600" dirty="0">
                <a:latin typeface="微软雅黑" panose="020B0503020204020204" pitchFamily="34" charset="-122"/>
                <a:ea typeface="微软雅黑" panose="020B0503020204020204" pitchFamily="34" charset="-122"/>
              </a:rPr>
              <a:t>中尿酸的</a:t>
            </a:r>
            <a:r>
              <a:rPr lang="zh-CN" altLang="zh-CN" sz="9600" dirty="0" smtClean="0">
                <a:latin typeface="微软雅黑" panose="020B0503020204020204" pitchFamily="34" charset="-122"/>
                <a:ea typeface="微软雅黑" panose="020B0503020204020204" pitchFamily="34" charset="-122"/>
              </a:rPr>
              <a:t>饱和度</a:t>
            </a:r>
            <a:r>
              <a:rPr lang="en-US" altLang="zh-CN" sz="9600" dirty="0" smtClean="0">
                <a:latin typeface="微软雅黑" panose="020B0503020204020204" pitchFamily="34" charset="-122"/>
                <a:ea typeface="微软雅黑" panose="020B0503020204020204" pitchFamily="34" charset="-122"/>
              </a:rPr>
              <a:t> </a:t>
            </a:r>
            <a:r>
              <a:rPr lang="zh-CN" altLang="en-US" sz="9600" dirty="0" smtClean="0">
                <a:latin typeface="微软雅黑" panose="020B0503020204020204" pitchFamily="34" charset="-122"/>
                <a:ea typeface="微软雅黑" panose="020B0503020204020204" pitchFamily="34" charset="-122"/>
              </a:rPr>
              <a:t>男性</a:t>
            </a:r>
            <a:r>
              <a:rPr lang="en-US" altLang="zh-CN" sz="9600" dirty="0" smtClean="0">
                <a:latin typeface="微软雅黑" panose="020B0503020204020204" pitchFamily="34" charset="-122"/>
                <a:ea typeface="微软雅黑" panose="020B0503020204020204" pitchFamily="34" charset="-122"/>
              </a:rPr>
              <a:t>420</a:t>
            </a:r>
            <a:r>
              <a:rPr lang="zh-CN" altLang="zh-CN" sz="9600" dirty="0">
                <a:latin typeface="微软雅黑" panose="020B0503020204020204" pitchFamily="34" charset="-122"/>
                <a:ea typeface="微软雅黑" panose="020B0503020204020204" pitchFamily="34" charset="-122"/>
              </a:rPr>
              <a:t>μ</a:t>
            </a:r>
            <a:r>
              <a:rPr lang="en-US" altLang="zh-CN" sz="9600" dirty="0" err="1" smtClean="0">
                <a:latin typeface="微软雅黑" panose="020B0503020204020204" pitchFamily="34" charset="-122"/>
                <a:ea typeface="微软雅黑" panose="020B0503020204020204" pitchFamily="34" charset="-122"/>
              </a:rPr>
              <a:t>mol</a:t>
            </a:r>
            <a:r>
              <a:rPr lang="en-US" altLang="zh-CN" sz="9600" dirty="0" smtClean="0">
                <a:latin typeface="微软雅黑" panose="020B0503020204020204" pitchFamily="34" charset="-122"/>
                <a:ea typeface="微软雅黑" panose="020B0503020204020204" pitchFamily="34" charset="-122"/>
              </a:rPr>
              <a:t>/L</a:t>
            </a:r>
            <a:r>
              <a:rPr lang="zh-CN" altLang="en-US" sz="9600" dirty="0" smtClean="0">
                <a:latin typeface="微软雅黑" panose="020B0503020204020204" pitchFamily="34" charset="-122"/>
                <a:ea typeface="微软雅黑" panose="020B0503020204020204" pitchFamily="34" charset="-122"/>
              </a:rPr>
              <a:t>，女性</a:t>
            </a:r>
            <a:r>
              <a:rPr lang="en-US" altLang="zh-CN" sz="9600" dirty="0" smtClean="0">
                <a:latin typeface="微软雅黑" panose="020B0503020204020204" pitchFamily="34" charset="-122"/>
                <a:ea typeface="微软雅黑" panose="020B0503020204020204" pitchFamily="34" charset="-122"/>
              </a:rPr>
              <a:t>360</a:t>
            </a:r>
            <a:r>
              <a:rPr lang="zh-CN" altLang="zh-CN" sz="9600" dirty="0" smtClean="0">
                <a:latin typeface="微软雅黑" panose="020B0503020204020204" pitchFamily="34" charset="-122"/>
                <a:ea typeface="微软雅黑" panose="020B0503020204020204" pitchFamily="34" charset="-122"/>
              </a:rPr>
              <a:t> </a:t>
            </a:r>
            <a:r>
              <a:rPr lang="zh-CN" altLang="zh-CN" sz="9600" dirty="0">
                <a:latin typeface="微软雅黑" panose="020B0503020204020204" pitchFamily="34" charset="-122"/>
                <a:ea typeface="微软雅黑" panose="020B0503020204020204" pitchFamily="34" charset="-122"/>
              </a:rPr>
              <a:t>μ</a:t>
            </a:r>
            <a:r>
              <a:rPr lang="en-US" altLang="zh-CN" sz="9600" dirty="0" err="1">
                <a:latin typeface="微软雅黑" panose="020B0503020204020204" pitchFamily="34" charset="-122"/>
                <a:ea typeface="微软雅黑" panose="020B0503020204020204" pitchFamily="34" charset="-122"/>
              </a:rPr>
              <a:t>mol</a:t>
            </a:r>
            <a:r>
              <a:rPr lang="en-US" altLang="zh-CN" sz="9600" dirty="0">
                <a:latin typeface="微软雅黑" panose="020B0503020204020204" pitchFamily="34" charset="-122"/>
                <a:ea typeface="微软雅黑" panose="020B0503020204020204" pitchFamily="34" charset="-122"/>
              </a:rPr>
              <a:t>/L </a:t>
            </a:r>
            <a:r>
              <a:rPr lang="zh-CN" altLang="en-US" sz="9600" dirty="0" smtClean="0">
                <a:latin typeface="微软雅黑" panose="020B0503020204020204" pitchFamily="34" charset="-122"/>
                <a:ea typeface="微软雅黑" panose="020B0503020204020204" pitchFamily="34" charset="-122"/>
              </a:rPr>
              <a:t>。</a:t>
            </a:r>
            <a:r>
              <a:rPr lang="zh-CN" altLang="zh-CN" sz="9600" dirty="0" smtClean="0">
                <a:latin typeface="微软雅黑" panose="020B0503020204020204" pitchFamily="34" charset="-122"/>
                <a:ea typeface="微软雅黑" panose="020B0503020204020204" pitchFamily="34" charset="-122"/>
              </a:rPr>
              <a:t>血</a:t>
            </a:r>
            <a:r>
              <a:rPr lang="zh-CN" altLang="zh-CN" sz="9600" dirty="0">
                <a:latin typeface="微软雅黑" panose="020B0503020204020204" pitchFamily="34" charset="-122"/>
                <a:ea typeface="微软雅黑" panose="020B0503020204020204" pitchFamily="34" charset="-122"/>
              </a:rPr>
              <a:t>中尿酸长时间持续超过这个饱和点，则称为高尿酸血症。</a:t>
            </a:r>
          </a:p>
          <a:p>
            <a:endParaRPr lang="zh-CN" altLang="en-US" dirty="0"/>
          </a:p>
        </p:txBody>
      </p:sp>
    </p:spTree>
    <p:extLst>
      <p:ext uri="{BB962C8B-B14F-4D97-AF65-F5344CB8AC3E}">
        <p14:creationId xmlns:p14="http://schemas.microsoft.com/office/powerpoint/2010/main" xmlns="" val="570476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9890" y="0"/>
            <a:ext cx="10515600" cy="1325563"/>
          </a:xfrm>
        </p:spPr>
        <p:txBody>
          <a:bodyPr/>
          <a:lstStyle/>
          <a:p>
            <a:r>
              <a:rPr lang="en-US" altLang="zh-CN" b="1" dirty="0" smtClean="0">
                <a:latin typeface="华文新魏" panose="02010800040101010101" pitchFamily="2" charset="-122"/>
                <a:ea typeface="华文新魏" panose="02010800040101010101" pitchFamily="2" charset="-122"/>
              </a:rPr>
              <a:t>                    </a:t>
            </a:r>
            <a:r>
              <a:rPr lang="zh-CN" altLang="zh-CN" b="1" dirty="0" smtClean="0">
                <a:latin typeface="华文新魏" panose="02010800040101010101" pitchFamily="2" charset="-122"/>
                <a:ea typeface="华文新魏" panose="02010800040101010101" pitchFamily="2" charset="-122"/>
              </a:rPr>
              <a:t>痛风</a:t>
            </a:r>
            <a:r>
              <a:rPr lang="zh-CN" altLang="en-US" b="1" dirty="0" smtClean="0">
                <a:latin typeface="华文新魏" panose="02010800040101010101" pitchFamily="2" charset="-122"/>
                <a:ea typeface="华文新魏" panose="02010800040101010101" pitchFamily="2" charset="-122"/>
              </a:rPr>
              <a:t>病自然病程</a:t>
            </a:r>
            <a:endParaRPr lang="zh-CN" altLang="en-US" dirty="0">
              <a:latin typeface="华文新魏" panose="02010800040101010101" pitchFamily="2" charset="-122"/>
              <a:ea typeface="华文新魏" panose="02010800040101010101" pitchFamily="2" charset="-122"/>
            </a:endParaRPr>
          </a:p>
        </p:txBody>
      </p:sp>
      <p:sp>
        <p:nvSpPr>
          <p:cNvPr id="4" name="文本框 3"/>
          <p:cNvSpPr txBox="1"/>
          <p:nvPr/>
        </p:nvSpPr>
        <p:spPr>
          <a:xfrm>
            <a:off x="3940627" y="1241572"/>
            <a:ext cx="5148943" cy="52322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无症状高尿酸血症期</a:t>
            </a:r>
            <a:endParaRPr lang="zh-CN" altLang="en-US" sz="28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5" name="下箭头 4"/>
          <p:cNvSpPr/>
          <p:nvPr/>
        </p:nvSpPr>
        <p:spPr>
          <a:xfrm>
            <a:off x="5363487" y="1801543"/>
            <a:ext cx="381000" cy="39752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86564" y="2275382"/>
            <a:ext cx="5312228" cy="52322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急性痛风性关节炎发作期</a:t>
            </a:r>
            <a:endParaRPr lang="zh-CN" altLang="en-US" sz="28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7" name="下箭头 6"/>
          <p:cNvSpPr/>
          <p:nvPr/>
        </p:nvSpPr>
        <p:spPr>
          <a:xfrm>
            <a:off x="5363487" y="2958991"/>
            <a:ext cx="381000" cy="39752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332515" y="3362675"/>
            <a:ext cx="5018313" cy="52322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痛风发作间歇期</a:t>
            </a:r>
            <a:endParaRPr lang="zh-CN" altLang="en-US" sz="28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0" name="下箭头 9"/>
          <p:cNvSpPr/>
          <p:nvPr/>
        </p:nvSpPr>
        <p:spPr>
          <a:xfrm>
            <a:off x="5363487" y="3963066"/>
            <a:ext cx="381000" cy="39752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974244" y="4456903"/>
            <a:ext cx="6286500" cy="52322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慢性痛风石性关节期</a:t>
            </a:r>
            <a:endParaRPr lang="en-US" altLang="zh-CN" sz="2800" b="1" dirty="0" smtClean="0">
              <a:solidFill>
                <a:schemeClr val="accent5">
                  <a:lumMod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402591" y="5494243"/>
            <a:ext cx="7491289" cy="800219"/>
          </a:xfrm>
          <a:prstGeom prst="rect">
            <a:avLst/>
          </a:prstGeom>
          <a:noFill/>
        </p:spPr>
        <p:txBody>
          <a:bodyPr wrap="square" rtlCol="0">
            <a:spAutoFit/>
          </a:bodyPr>
          <a:lstStyle/>
          <a:p>
            <a:r>
              <a:rPr lang="zh-CN" altLang="en-US" sz="2800" b="1" dirty="0">
                <a:solidFill>
                  <a:schemeClr val="accent5">
                    <a:lumMod val="50000"/>
                  </a:schemeClr>
                </a:solidFill>
                <a:latin typeface="微软雅黑" panose="020B0503020204020204" pitchFamily="34" charset="-122"/>
                <a:ea typeface="微软雅黑" panose="020B0503020204020204" pitchFamily="34" charset="-122"/>
              </a:rPr>
              <a:t>肾脏病变、尿酸性尿路</a:t>
            </a:r>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结石 </a:t>
            </a:r>
            <a:r>
              <a:rPr lang="en-US" altLang="zh-CN" sz="2800" b="1" dirty="0" smtClean="0">
                <a:solidFill>
                  <a:schemeClr val="accent5">
                    <a:lumMod val="50000"/>
                  </a:schemeClr>
                </a:solidFill>
                <a:latin typeface="微软雅黑" panose="020B0503020204020204" pitchFamily="34" charset="-122"/>
                <a:ea typeface="微软雅黑" panose="020B0503020204020204" pitchFamily="34" charset="-122"/>
              </a:rPr>
              <a:t>……</a:t>
            </a:r>
            <a:endParaRPr lang="zh-CN" altLang="en-US" sz="2800" b="1" dirty="0">
              <a:solidFill>
                <a:schemeClr val="accent5">
                  <a:lumMod val="50000"/>
                </a:schemeClr>
              </a:solidFill>
              <a:latin typeface="微软雅黑" panose="020B0503020204020204" pitchFamily="34" charset="-122"/>
              <a:ea typeface="微软雅黑" panose="020B0503020204020204" pitchFamily="34" charset="-122"/>
            </a:endParaRPr>
          </a:p>
          <a:p>
            <a:endParaRPr lang="zh-CN" altLang="en-US" dirty="0"/>
          </a:p>
        </p:txBody>
      </p:sp>
      <p:sp>
        <p:nvSpPr>
          <p:cNvPr id="12" name="下箭头 11"/>
          <p:cNvSpPr/>
          <p:nvPr/>
        </p:nvSpPr>
        <p:spPr>
          <a:xfrm>
            <a:off x="5363487" y="5030437"/>
            <a:ext cx="381000" cy="39752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线形标注 1 12"/>
          <p:cNvSpPr/>
          <p:nvPr/>
        </p:nvSpPr>
        <p:spPr>
          <a:xfrm>
            <a:off x="8280348" y="1062679"/>
            <a:ext cx="2609046" cy="889204"/>
          </a:xfrm>
          <a:prstGeom prst="borderCallout1">
            <a:avLst>
              <a:gd name="adj1" fmla="val 18750"/>
              <a:gd name="adj2" fmla="val -8333"/>
              <a:gd name="adj3" fmla="val 47264"/>
              <a:gd name="adj4" fmla="val -22838"/>
            </a:avLst>
          </a:prstGeom>
          <a:solidFill>
            <a:schemeClr val="accent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bg2">
                    <a:lumMod val="50000"/>
                  </a:schemeClr>
                </a:solidFill>
                <a:latin typeface="华文新魏" panose="02010800040101010101" pitchFamily="2" charset="-122"/>
                <a:ea typeface="华文新魏" panose="02010800040101010101" pitchFamily="2" charset="-122"/>
              </a:rPr>
              <a:t>可长达数年至数十年，有些终生不出现症状。</a:t>
            </a:r>
            <a:endParaRPr lang="zh-CN" altLang="en-US" sz="2000" b="1" dirty="0">
              <a:solidFill>
                <a:schemeClr val="bg2">
                  <a:lumMod val="50000"/>
                </a:schemeClr>
              </a:solidFill>
              <a:latin typeface="华文新魏" panose="02010800040101010101" pitchFamily="2" charset="-122"/>
              <a:ea typeface="华文新魏" panose="02010800040101010101" pitchFamily="2" charset="-122"/>
            </a:endParaRPr>
          </a:p>
        </p:txBody>
      </p:sp>
      <p:sp>
        <p:nvSpPr>
          <p:cNvPr id="15" name="矩形 14"/>
          <p:cNvSpPr/>
          <p:nvPr/>
        </p:nvSpPr>
        <p:spPr>
          <a:xfrm>
            <a:off x="594360" y="2199071"/>
            <a:ext cx="2468880" cy="1001329"/>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solidFill>
                  <a:schemeClr val="tx1">
                    <a:lumMod val="65000"/>
                    <a:lumOff val="35000"/>
                  </a:schemeClr>
                </a:solidFill>
                <a:latin typeface="华文新魏" panose="02010800040101010101" pitchFamily="2" charset="-122"/>
                <a:ea typeface="华文新魏" panose="02010800040101010101" pitchFamily="2" charset="-122"/>
              </a:rPr>
              <a:t>最常见的首发症状，只有在发生关节炎时才称为痛风。</a:t>
            </a:r>
            <a:endParaRPr lang="zh-CN" altLang="en-US" sz="2000" b="1" dirty="0">
              <a:solidFill>
                <a:schemeClr val="tx1">
                  <a:lumMod val="65000"/>
                  <a:lumOff val="35000"/>
                </a:schemeClr>
              </a:solidFill>
              <a:latin typeface="华文新魏" panose="02010800040101010101" pitchFamily="2" charset="-122"/>
              <a:ea typeface="华文新魏" panose="02010800040101010101" pitchFamily="2" charset="-122"/>
            </a:endParaRPr>
          </a:p>
        </p:txBody>
      </p:sp>
      <p:cxnSp>
        <p:nvCxnSpPr>
          <p:cNvPr id="17" name="直接连接符 16"/>
          <p:cNvCxnSpPr/>
          <p:nvPr/>
        </p:nvCxnSpPr>
        <p:spPr>
          <a:xfrm flipV="1">
            <a:off x="3063240" y="2567209"/>
            <a:ext cx="306693" cy="10028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线形标注 1 23"/>
          <p:cNvSpPr/>
          <p:nvPr/>
        </p:nvSpPr>
        <p:spPr>
          <a:xfrm>
            <a:off x="8280348" y="3343655"/>
            <a:ext cx="3423972" cy="611752"/>
          </a:xfrm>
          <a:prstGeom prst="borderCallout1">
            <a:avLst>
              <a:gd name="adj1" fmla="val 18750"/>
              <a:gd name="adj2" fmla="val -8333"/>
              <a:gd name="adj3" fmla="val 60260"/>
              <a:gd name="adj4" fmla="val -25006"/>
            </a:avLst>
          </a:prstGeom>
          <a:solidFill>
            <a:schemeClr val="accent2">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solidFill>
                  <a:schemeClr val="tx1">
                    <a:lumMod val="65000"/>
                    <a:lumOff val="35000"/>
                  </a:schemeClr>
                </a:solidFill>
                <a:latin typeface="华文新魏" panose="02010800040101010101" pitchFamily="2" charset="-122"/>
                <a:ea typeface="华文新魏" panose="02010800040101010101" pitchFamily="2" charset="-122"/>
              </a:rPr>
              <a:t>一般</a:t>
            </a:r>
            <a:r>
              <a:rPr lang="en-US" altLang="zh-CN" sz="2000" b="1" dirty="0" smtClean="0">
                <a:solidFill>
                  <a:schemeClr val="tx1">
                    <a:lumMod val="65000"/>
                    <a:lumOff val="35000"/>
                  </a:schemeClr>
                </a:solidFill>
                <a:latin typeface="华文新魏" panose="02010800040101010101" pitchFamily="2" charset="-122"/>
                <a:ea typeface="华文新魏" panose="02010800040101010101" pitchFamily="2" charset="-122"/>
              </a:rPr>
              <a:t>6</a:t>
            </a:r>
            <a:r>
              <a:rPr lang="zh-CN" altLang="en-US" sz="2000" b="1" dirty="0" smtClean="0">
                <a:solidFill>
                  <a:schemeClr val="tx1">
                    <a:lumMod val="65000"/>
                    <a:lumOff val="35000"/>
                  </a:schemeClr>
                </a:solidFill>
                <a:latin typeface="华文新魏" panose="02010800040101010101" pitchFamily="2" charset="-122"/>
                <a:ea typeface="华文新魏" panose="02010800040101010101" pitchFamily="2" charset="-122"/>
              </a:rPr>
              <a:t>个月</a:t>
            </a:r>
            <a:r>
              <a:rPr lang="en-US" altLang="zh-CN" sz="2000" b="1" dirty="0" smtClean="0">
                <a:solidFill>
                  <a:schemeClr val="tx1">
                    <a:lumMod val="65000"/>
                    <a:lumOff val="35000"/>
                  </a:schemeClr>
                </a:solidFill>
                <a:latin typeface="华文新魏" panose="02010800040101010101" pitchFamily="2" charset="-122"/>
                <a:ea typeface="华文新魏" panose="02010800040101010101" pitchFamily="2" charset="-122"/>
              </a:rPr>
              <a:t>—2</a:t>
            </a:r>
            <a:r>
              <a:rPr lang="zh-CN" altLang="en-US" sz="2000" b="1" dirty="0" smtClean="0">
                <a:solidFill>
                  <a:schemeClr val="tx1">
                    <a:lumMod val="65000"/>
                    <a:lumOff val="35000"/>
                  </a:schemeClr>
                </a:solidFill>
                <a:latin typeface="华文新魏" panose="02010800040101010101" pitchFamily="2" charset="-122"/>
                <a:ea typeface="华文新魏" panose="02010800040101010101" pitchFamily="2" charset="-122"/>
              </a:rPr>
              <a:t>年第二次发作</a:t>
            </a:r>
            <a:endParaRPr lang="zh-CN" altLang="en-US" sz="2000" b="1" dirty="0">
              <a:solidFill>
                <a:schemeClr val="tx1">
                  <a:lumMod val="65000"/>
                  <a:lumOff val="35000"/>
                </a:schemeClr>
              </a:solidFill>
              <a:latin typeface="华文新魏" panose="02010800040101010101" pitchFamily="2" charset="-122"/>
              <a:ea typeface="华文新魏" panose="02010800040101010101" pitchFamily="2" charset="-122"/>
            </a:endParaRPr>
          </a:p>
        </p:txBody>
      </p:sp>
      <p:sp>
        <p:nvSpPr>
          <p:cNvPr id="26" name="矩形 25"/>
          <p:cNvSpPr/>
          <p:nvPr/>
        </p:nvSpPr>
        <p:spPr>
          <a:xfrm>
            <a:off x="308609" y="4322016"/>
            <a:ext cx="3304480" cy="1001329"/>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solidFill>
                  <a:schemeClr val="tx1">
                    <a:lumMod val="65000"/>
                    <a:lumOff val="35000"/>
                  </a:schemeClr>
                </a:solidFill>
                <a:latin typeface="华文新魏" panose="02010800040101010101" pitchFamily="2" charset="-122"/>
                <a:ea typeface="华文新魏" panose="02010800040101010101" pitchFamily="2" charset="-122"/>
              </a:rPr>
              <a:t>痛风石是痛风特征性表现，</a:t>
            </a:r>
            <a:endParaRPr lang="en-US" altLang="zh-CN" sz="2000" b="1" dirty="0" smtClean="0">
              <a:solidFill>
                <a:schemeClr val="tx1">
                  <a:lumMod val="65000"/>
                  <a:lumOff val="35000"/>
                </a:schemeClr>
              </a:solidFill>
              <a:latin typeface="华文新魏" panose="02010800040101010101" pitchFamily="2" charset="-122"/>
              <a:ea typeface="华文新魏" panose="02010800040101010101" pitchFamily="2" charset="-122"/>
            </a:endParaRPr>
          </a:p>
          <a:p>
            <a:pPr algn="just"/>
            <a:r>
              <a:rPr lang="zh-CN" altLang="en-US" sz="2000" b="1" dirty="0" smtClean="0">
                <a:solidFill>
                  <a:schemeClr val="tx1">
                    <a:lumMod val="65000"/>
                    <a:lumOff val="35000"/>
                  </a:schemeClr>
                </a:solidFill>
                <a:latin typeface="华文新魏" panose="02010800040101010101" pitchFamily="2" charset="-122"/>
                <a:ea typeface="华文新魏" panose="02010800040101010101" pitchFamily="2" charset="-122"/>
              </a:rPr>
              <a:t>导致关节僵硬、畸形，活动功能障碍或丧失。</a:t>
            </a:r>
            <a:endParaRPr lang="zh-CN" altLang="en-US" sz="2000" b="1" dirty="0">
              <a:solidFill>
                <a:schemeClr val="tx1">
                  <a:lumMod val="65000"/>
                  <a:lumOff val="35000"/>
                </a:schemeClr>
              </a:solidFill>
              <a:latin typeface="华文新魏" panose="02010800040101010101" pitchFamily="2" charset="-122"/>
              <a:ea typeface="华文新魏" panose="02010800040101010101" pitchFamily="2" charset="-122"/>
            </a:endParaRPr>
          </a:p>
        </p:txBody>
      </p:sp>
      <p:cxnSp>
        <p:nvCxnSpPr>
          <p:cNvPr id="27" name="直接连接符 26"/>
          <p:cNvCxnSpPr/>
          <p:nvPr/>
        </p:nvCxnSpPr>
        <p:spPr>
          <a:xfrm flipV="1">
            <a:off x="3640320" y="4663151"/>
            <a:ext cx="306693" cy="10028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3009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571" y="0"/>
            <a:ext cx="10515600" cy="1325563"/>
          </a:xfrm>
        </p:spPr>
        <p:txBody>
          <a:bodyPr/>
          <a:lstStyle/>
          <a:p>
            <a:r>
              <a:rPr lang="en-US" altLang="zh-CN" b="1" dirty="0" smtClean="0">
                <a:latin typeface="华文新魏" panose="02010800040101010101" pitchFamily="2" charset="-122"/>
                <a:ea typeface="华文新魏" panose="02010800040101010101" pitchFamily="2" charset="-122"/>
              </a:rPr>
              <a:t>                    </a:t>
            </a:r>
            <a:r>
              <a:rPr lang="zh-CN" altLang="zh-CN" b="1" dirty="0" smtClean="0">
                <a:latin typeface="华文新魏" panose="02010800040101010101" pitchFamily="2" charset="-122"/>
                <a:ea typeface="华文新魏" panose="02010800040101010101" pitchFamily="2" charset="-122"/>
              </a:rPr>
              <a:t>痛风的</a:t>
            </a:r>
            <a:r>
              <a:rPr lang="zh-CN" altLang="en-US" b="1" dirty="0" smtClean="0">
                <a:latin typeface="华文新魏" panose="02010800040101010101" pitchFamily="2" charset="-122"/>
                <a:ea typeface="华文新魏" panose="02010800040101010101" pitchFamily="2" charset="-122"/>
              </a:rPr>
              <a:t>中医</a:t>
            </a:r>
            <a:r>
              <a:rPr lang="zh-CN" altLang="zh-CN" dirty="0" smtClean="0">
                <a:latin typeface="华文新魏" panose="02010800040101010101" pitchFamily="2" charset="-122"/>
                <a:ea typeface="华文新魏" panose="02010800040101010101" pitchFamily="2" charset="-122"/>
              </a:rPr>
              <a:t>医论</a:t>
            </a:r>
            <a:endParaRPr lang="zh-CN" altLang="zh-CN" dirty="0">
              <a:latin typeface="华文新魏" panose="02010800040101010101" pitchFamily="2" charset="-122"/>
              <a:ea typeface="华文新魏" panose="02010800040101010101" pitchFamily="2" charset="-122"/>
            </a:endParaRPr>
          </a:p>
        </p:txBody>
      </p:sp>
      <p:sp>
        <p:nvSpPr>
          <p:cNvPr id="5" name="文本框 4"/>
          <p:cNvSpPr txBox="1"/>
          <p:nvPr/>
        </p:nvSpPr>
        <p:spPr>
          <a:xfrm>
            <a:off x="751114" y="1218417"/>
            <a:ext cx="10602686" cy="535531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CN" altLang="zh-CN" sz="2400" b="1" dirty="0">
                <a:solidFill>
                  <a:srgbClr val="FF0000"/>
                </a:solidFill>
                <a:latin typeface="微软雅黑" panose="020B0503020204020204" pitchFamily="34" charset="-122"/>
                <a:ea typeface="微软雅黑" panose="020B0503020204020204" pitchFamily="34" charset="-122"/>
              </a:rPr>
              <a:t>金元</a:t>
            </a:r>
            <a:r>
              <a:rPr lang="zh-CN" altLang="zh-CN" sz="2400" dirty="0">
                <a:latin typeface="微软雅黑" panose="020B0503020204020204" pitchFamily="34" charset="-122"/>
                <a:ea typeface="微软雅黑" panose="020B0503020204020204" pitchFamily="34" charset="-122"/>
              </a:rPr>
              <a:t>朱丹溪《丹溪心法》曰：“痛风者，四肢百节走痛，方书谓之白虎历节风证是也，大率有痰、风热、风湿、</a:t>
            </a:r>
            <a:r>
              <a:rPr lang="zh-CN" altLang="zh-CN" sz="2400" dirty="0" smtClean="0">
                <a:latin typeface="微软雅黑" panose="020B0503020204020204" pitchFamily="34" charset="-122"/>
                <a:ea typeface="微软雅黑" panose="020B0503020204020204" pitchFamily="34" charset="-122"/>
              </a:rPr>
              <a:t>血虚</a:t>
            </a:r>
            <a:r>
              <a:rPr lang="en-US" altLang="zh-CN"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又</a:t>
            </a:r>
            <a:r>
              <a:rPr lang="zh-CN" altLang="zh-CN" sz="2400" dirty="0">
                <a:latin typeface="微软雅黑" panose="020B0503020204020204" pitchFamily="34" charset="-122"/>
                <a:ea typeface="微软雅黑" panose="020B0503020204020204" pitchFamily="34" charset="-122"/>
              </a:rPr>
              <a:t>有痛风而痛有定处，其痛处赤肿灼热，或浑身壮热，此欲成风毒。</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457200" indent="-457200" algn="just">
              <a:lnSpc>
                <a:spcPct val="150000"/>
              </a:lnSpc>
              <a:buFont typeface="Arial" panose="020B0604020202020204" pitchFamily="34" charset="0"/>
              <a:buChar char="•"/>
            </a:pPr>
            <a:r>
              <a:rPr lang="zh-CN" altLang="zh-CN" sz="2400" b="1" dirty="0">
                <a:solidFill>
                  <a:srgbClr val="FF0000"/>
                </a:solidFill>
                <a:latin typeface="微软雅黑" panose="020B0503020204020204" pitchFamily="34" charset="-122"/>
                <a:ea typeface="微软雅黑" panose="020B0503020204020204" pitchFamily="34" charset="-122"/>
              </a:rPr>
              <a:t>明代</a:t>
            </a:r>
            <a:r>
              <a:rPr lang="zh-CN" altLang="zh-CN" sz="2400" dirty="0" smtClean="0">
                <a:latin typeface="微软雅黑" panose="020B0503020204020204" pitchFamily="34" charset="-122"/>
                <a:ea typeface="微软雅黑" panose="020B0503020204020204" pitchFamily="34" charset="-122"/>
              </a:rPr>
              <a:t>李</a:t>
            </a:r>
            <a:r>
              <a:rPr lang="zh-CN" altLang="en-US" sz="2400" dirty="0" smtClean="0">
                <a:latin typeface="微软雅黑" panose="020B0503020204020204" pitchFamily="34" charset="-122"/>
                <a:ea typeface="微软雅黑" panose="020B0503020204020204" pitchFamily="34" charset="-122"/>
              </a:rPr>
              <a:t>梴</a:t>
            </a:r>
            <a:r>
              <a:rPr lang="zh-CN" altLang="zh-CN" sz="2400" dirty="0" smtClean="0">
                <a:latin typeface="微软雅黑" panose="020B0503020204020204" pitchFamily="34" charset="-122"/>
                <a:ea typeface="微软雅黑" panose="020B0503020204020204" pitchFamily="34" charset="-122"/>
              </a:rPr>
              <a:t>《医学入门》</a:t>
            </a:r>
            <a:r>
              <a:rPr lang="zh-CN" altLang="zh-CN" sz="2400" dirty="0">
                <a:latin typeface="微软雅黑" panose="020B0503020204020204" pitchFamily="34" charset="-122"/>
                <a:ea typeface="微软雅黑" panose="020B0503020204020204" pitchFamily="34" charset="-122"/>
              </a:rPr>
              <a:t>则认为：“形祛瘦者，多因血虚有火；形肥勇者，多因风湿生痰，曰历节风；甚如虎咬，曰白虎风；痛必夜甚者，血行于阴也。”“痛多痰火， 肿多风湿”。</a:t>
            </a:r>
          </a:p>
          <a:p>
            <a:pPr marL="457200" indent="-457200" algn="just">
              <a:lnSpc>
                <a:spcPct val="150000"/>
              </a:lnSpc>
              <a:buFont typeface="Arial" panose="020B0604020202020204" pitchFamily="34" charset="0"/>
              <a:buChar char="•"/>
            </a:pPr>
            <a:r>
              <a:rPr lang="zh-CN" altLang="zh-CN" sz="2400" b="1" dirty="0" smtClean="0">
                <a:solidFill>
                  <a:srgbClr val="FF0000"/>
                </a:solidFill>
                <a:latin typeface="微软雅黑" panose="020B0503020204020204" pitchFamily="34" charset="-122"/>
                <a:ea typeface="微软雅黑" panose="020B0503020204020204" pitchFamily="34" charset="-122"/>
              </a:rPr>
              <a:t>清代</a:t>
            </a:r>
            <a:r>
              <a:rPr lang="zh-CN" altLang="zh-CN" sz="2400" dirty="0" smtClean="0">
                <a:latin typeface="微软雅黑" panose="020B0503020204020204" pitchFamily="34" charset="-122"/>
                <a:ea typeface="微软雅黑" panose="020B0503020204020204" pitchFamily="34" charset="-122"/>
              </a:rPr>
              <a:t>林佩琴，将</a:t>
            </a:r>
            <a:r>
              <a:rPr lang="zh-CN" altLang="zh-CN" sz="2400" dirty="0">
                <a:latin typeface="微软雅黑" panose="020B0503020204020204" pitchFamily="34" charset="-122"/>
                <a:ea typeface="微软雅黑" panose="020B0503020204020204" pitchFamily="34" charset="-122"/>
              </a:rPr>
              <a:t>痛风归于痛痹之中，如《类证治裁·痛风》指出“痛风，痛痹之一症也，其痛有常</a:t>
            </a:r>
            <a:r>
              <a:rPr lang="zh-CN" altLang="zh-CN" sz="2400" dirty="0" smtClean="0">
                <a:latin typeface="微软雅黑" panose="020B0503020204020204" pitchFamily="34" charset="-122"/>
                <a:ea typeface="微软雅黑" panose="020B0503020204020204" pitchFamily="34" charset="-122"/>
              </a:rPr>
              <a:t>处</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此</a:t>
            </a:r>
            <a:r>
              <a:rPr lang="zh-CN" altLang="zh-CN" sz="2400" dirty="0">
                <a:latin typeface="微软雅黑" panose="020B0503020204020204" pitchFamily="34" charset="-122"/>
                <a:ea typeface="微软雅黑" panose="020B0503020204020204" pitchFamily="34" charset="-122"/>
              </a:rPr>
              <a:t>因风寒湿郁痹阴分，久则化热攻痛，至夜更甚。”</a:t>
            </a:r>
          </a:p>
          <a:p>
            <a:endParaRPr lang="zh-CN" altLang="en-US" dirty="0"/>
          </a:p>
        </p:txBody>
      </p:sp>
    </p:spTree>
    <p:extLst>
      <p:ext uri="{BB962C8B-B14F-4D97-AF65-F5344CB8AC3E}">
        <p14:creationId xmlns:p14="http://schemas.microsoft.com/office/powerpoint/2010/main" xmlns="" val="3026226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1624" y="283028"/>
            <a:ext cx="10515600" cy="1325563"/>
          </a:xfrm>
        </p:spPr>
        <p:txBody>
          <a:bodyPr/>
          <a:lstStyle/>
          <a:p>
            <a:r>
              <a:rPr lang="en-US" altLang="zh-CN" b="1" dirty="0" smtClean="0">
                <a:latin typeface="华文新魏" panose="02010800040101010101" pitchFamily="2" charset="-122"/>
                <a:ea typeface="华文新魏" panose="02010800040101010101" pitchFamily="2" charset="-122"/>
              </a:rPr>
              <a:t>                   </a:t>
            </a:r>
            <a:r>
              <a:rPr lang="zh-CN" altLang="zh-CN" b="1" dirty="0" smtClean="0">
                <a:latin typeface="华文新魏" panose="02010800040101010101" pitchFamily="2" charset="-122"/>
                <a:ea typeface="华文新魏" panose="02010800040101010101" pitchFamily="2" charset="-122"/>
              </a:rPr>
              <a:t>痛风的定义</a:t>
            </a:r>
            <a:r>
              <a:rPr lang="en-US" altLang="zh-CN" b="1" dirty="0" smtClean="0">
                <a:latin typeface="华文新魏" panose="02010800040101010101" pitchFamily="2" charset="-122"/>
                <a:ea typeface="华文新魏" panose="02010800040101010101" pitchFamily="2" charset="-122"/>
              </a:rPr>
              <a:t>—</a:t>
            </a:r>
            <a:r>
              <a:rPr lang="zh-CN" altLang="en-US" b="1" dirty="0" smtClean="0">
                <a:latin typeface="华文新魏" panose="02010800040101010101" pitchFamily="2" charset="-122"/>
                <a:ea typeface="华文新魏" panose="02010800040101010101" pitchFamily="2" charset="-122"/>
              </a:rPr>
              <a:t>中医</a:t>
            </a:r>
            <a:br>
              <a:rPr lang="zh-CN" altLang="en-US" b="1" dirty="0" smtClean="0">
                <a:latin typeface="华文新魏" panose="02010800040101010101" pitchFamily="2" charset="-122"/>
                <a:ea typeface="华文新魏" panose="02010800040101010101" pitchFamily="2" charset="-122"/>
              </a:rPr>
            </a:br>
            <a:endParaRPr lang="zh-CN" altLang="en-US" dirty="0"/>
          </a:p>
        </p:txBody>
      </p:sp>
      <p:sp>
        <p:nvSpPr>
          <p:cNvPr id="5" name="文本框 4"/>
          <p:cNvSpPr txBox="1"/>
          <p:nvPr/>
        </p:nvSpPr>
        <p:spPr>
          <a:xfrm>
            <a:off x="553538" y="1608591"/>
            <a:ext cx="10983686" cy="335104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CN" altLang="zh-CN" sz="2400" dirty="0">
                <a:latin typeface="微软雅黑" panose="020B0503020204020204" pitchFamily="34" charset="-122"/>
                <a:ea typeface="微软雅黑" panose="020B0503020204020204" pitchFamily="34" charset="-122"/>
              </a:rPr>
              <a:t>痛风是由于人体</a:t>
            </a:r>
            <a:r>
              <a:rPr lang="zh-CN" altLang="zh-CN" sz="2400" b="1" dirty="0">
                <a:solidFill>
                  <a:srgbClr val="FF0000"/>
                </a:solidFill>
                <a:latin typeface="微软雅黑" panose="020B0503020204020204" pitchFamily="34" charset="-122"/>
                <a:ea typeface="微软雅黑" panose="020B0503020204020204" pitchFamily="34" charset="-122"/>
              </a:rPr>
              <a:t>阴阳气血失调</a:t>
            </a:r>
            <a:r>
              <a:rPr lang="zh-CN" altLang="zh-CN" sz="2400"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外邪</a:t>
            </a:r>
            <a:r>
              <a:rPr lang="zh-CN" altLang="zh-CN" sz="2400" dirty="0">
                <a:latin typeface="微软雅黑" panose="020B0503020204020204" pitchFamily="34" charset="-122"/>
                <a:ea typeface="微软雅黑" panose="020B0503020204020204" pitchFamily="34" charset="-122"/>
              </a:rPr>
              <a:t>乘虚而入，引起肢体</a:t>
            </a:r>
            <a:r>
              <a:rPr lang="zh-CN" altLang="zh-CN" sz="2400" b="1" dirty="0">
                <a:solidFill>
                  <a:srgbClr val="FF0000"/>
                </a:solidFill>
                <a:latin typeface="微软雅黑" panose="020B0503020204020204" pitchFamily="34" charset="-122"/>
                <a:ea typeface="微软雅黑" panose="020B0503020204020204" pitchFamily="34" charset="-122"/>
              </a:rPr>
              <a:t>游走性剧痛</a:t>
            </a:r>
            <a:r>
              <a:rPr lang="zh-CN" altLang="zh-CN" sz="2400" dirty="0">
                <a:latin typeface="微软雅黑" panose="020B0503020204020204" pitchFamily="34" charset="-122"/>
                <a:ea typeface="微软雅黑" panose="020B0503020204020204" pitchFamily="34" charset="-122"/>
              </a:rPr>
              <a:t>为主要特点的一种病症。本病一年四季均可发病，发病年龄以中老年居多，男性多于女性。</a:t>
            </a:r>
          </a:p>
          <a:p>
            <a:pPr marL="457200" indent="-457200" algn="just">
              <a:lnSpc>
                <a:spcPct val="150000"/>
              </a:lnSpc>
              <a:buFont typeface="Arial" panose="020B0604020202020204" pitchFamily="34" charset="0"/>
              <a:buChar char="•"/>
            </a:pPr>
            <a:r>
              <a:rPr lang="zh-CN" altLang="zh-CN" sz="2400" dirty="0">
                <a:latin typeface="微软雅黑" panose="020B0503020204020204" pitchFamily="34" charset="-122"/>
                <a:ea typeface="微软雅黑" panose="020B0503020204020204" pitchFamily="34" charset="-122"/>
              </a:rPr>
              <a:t>痛风的病名，始见于金元时期李东垣、朱丹溪二氏之论。李东垣指出：痛风多属血虚，然后寒热得以侵之。</a:t>
            </a:r>
            <a:r>
              <a:rPr lang="zh-CN" altLang="zh-CN" sz="2400" b="1" dirty="0">
                <a:solidFill>
                  <a:srgbClr val="FF0000"/>
                </a:solidFill>
                <a:latin typeface="微软雅黑" panose="020B0503020204020204" pitchFamily="34" charset="-122"/>
                <a:ea typeface="微软雅黑" panose="020B0503020204020204" pitchFamily="34" charset="-122"/>
              </a:rPr>
              <a:t>朱丹溪</a:t>
            </a:r>
            <a:r>
              <a:rPr lang="zh-CN" altLang="zh-CN" sz="2400" dirty="0">
                <a:latin typeface="微软雅黑" panose="020B0503020204020204" pitchFamily="34" charset="-122"/>
                <a:ea typeface="微软雅黑" panose="020B0503020204020204" pitchFamily="34" charset="-122"/>
              </a:rPr>
              <a:t>认为痛风病机有</a:t>
            </a:r>
            <a:r>
              <a:rPr lang="zh-CN" altLang="zh-CN" sz="2400" b="1" dirty="0">
                <a:solidFill>
                  <a:srgbClr val="FF0000"/>
                </a:solidFill>
                <a:latin typeface="微软雅黑" panose="020B0503020204020204" pitchFamily="34" charset="-122"/>
                <a:ea typeface="微软雅黑" panose="020B0503020204020204" pitchFamily="34" charset="-122"/>
              </a:rPr>
              <a:t>风、痰、湿、瘀</a:t>
            </a:r>
            <a:r>
              <a:rPr lang="zh-CN" altLang="zh-CN" sz="2400" dirty="0">
                <a:latin typeface="微软雅黑" panose="020B0503020204020204" pitchFamily="34" charset="-122"/>
                <a:ea typeface="微软雅黑" panose="020B0503020204020204" pitchFamily="34" charset="-122"/>
              </a:rPr>
              <a:t>之分。后世医家多认为痛风可归属于痹病范围，与三痹中的痛痹或行痹相似。</a:t>
            </a:r>
          </a:p>
        </p:txBody>
      </p:sp>
    </p:spTree>
    <p:extLst>
      <p:ext uri="{BB962C8B-B14F-4D97-AF65-F5344CB8AC3E}">
        <p14:creationId xmlns:p14="http://schemas.microsoft.com/office/powerpoint/2010/main" xmlns="" val="1477086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571" y="-28379"/>
            <a:ext cx="10515600" cy="1325563"/>
          </a:xfrm>
        </p:spPr>
        <p:txBody>
          <a:bodyPr/>
          <a:lstStyle/>
          <a:p>
            <a:r>
              <a:rPr lang="en-US" altLang="zh-CN" b="1" dirty="0" smtClean="0">
                <a:latin typeface="华文新魏" panose="02010800040101010101" pitchFamily="2" charset="-122"/>
                <a:ea typeface="华文新魏" panose="02010800040101010101" pitchFamily="2" charset="-122"/>
              </a:rPr>
              <a:t>                        </a:t>
            </a:r>
            <a:r>
              <a:rPr lang="zh-CN" altLang="zh-CN" b="1" dirty="0" smtClean="0">
                <a:latin typeface="华文新魏" panose="02010800040101010101" pitchFamily="2" charset="-122"/>
                <a:ea typeface="华文新魏" panose="02010800040101010101" pitchFamily="2" charset="-122"/>
              </a:rPr>
              <a:t>痛风的</a:t>
            </a:r>
            <a:r>
              <a:rPr lang="zh-CN" altLang="en-US" b="1" dirty="0" smtClean="0">
                <a:latin typeface="华文新魏" panose="02010800040101010101" pitchFamily="2" charset="-122"/>
                <a:ea typeface="华文新魏" panose="02010800040101010101" pitchFamily="2" charset="-122"/>
              </a:rPr>
              <a:t>病因病机</a:t>
            </a:r>
            <a:endParaRPr lang="zh-CN" altLang="en-US" dirty="0"/>
          </a:p>
        </p:txBody>
      </p:sp>
      <p:sp>
        <p:nvSpPr>
          <p:cNvPr id="5" name="文本框 4"/>
          <p:cNvSpPr txBox="1"/>
          <p:nvPr/>
        </p:nvSpPr>
        <p:spPr>
          <a:xfrm>
            <a:off x="1840773" y="1340485"/>
            <a:ext cx="10853057" cy="646331"/>
          </a:xfrm>
          <a:prstGeom prst="rect">
            <a:avLst/>
          </a:prstGeom>
          <a:noFill/>
        </p:spPr>
        <p:txBody>
          <a:bodyPr wrap="square" rtlCol="0">
            <a:spAutoFit/>
          </a:bodyPr>
          <a:lstStyle/>
          <a:p>
            <a:pPr lvl="0" algn="just"/>
            <a:r>
              <a:rPr lang="zh-CN" altLang="zh-CN" sz="3600" b="1" dirty="0" smtClean="0">
                <a:solidFill>
                  <a:srgbClr val="FF0000"/>
                </a:solidFill>
                <a:latin typeface="微软雅黑" panose="020B0503020204020204" pitchFamily="34" charset="-122"/>
                <a:ea typeface="微软雅黑" panose="020B0503020204020204" pitchFamily="34" charset="-122"/>
              </a:rPr>
              <a:t>湿热</a:t>
            </a:r>
            <a:endParaRPr lang="en-US" altLang="zh-CN" sz="3600" dirty="0" smtClean="0">
              <a:latin typeface="微软雅黑" panose="020B0503020204020204" pitchFamily="34" charset="-122"/>
              <a:ea typeface="微软雅黑" panose="020B0503020204020204" pitchFamily="34" charset="-122"/>
            </a:endParaRPr>
          </a:p>
        </p:txBody>
      </p:sp>
      <p:sp>
        <p:nvSpPr>
          <p:cNvPr id="22" name="文本框 21"/>
          <p:cNvSpPr txBox="1"/>
          <p:nvPr/>
        </p:nvSpPr>
        <p:spPr>
          <a:xfrm>
            <a:off x="1840773" y="2528671"/>
            <a:ext cx="1360714" cy="646331"/>
          </a:xfrm>
          <a:prstGeom prst="rect">
            <a:avLst/>
          </a:prstGeom>
          <a:noFill/>
        </p:spPr>
        <p:txBody>
          <a:bodyPr wrap="square" rtlCol="0">
            <a:spAutoFit/>
          </a:bodyPr>
          <a:lstStyle/>
          <a:p>
            <a:r>
              <a:rPr lang="zh-CN" altLang="zh-CN" sz="3600" b="1" dirty="0">
                <a:solidFill>
                  <a:srgbClr val="FF0000"/>
                </a:solidFill>
                <a:latin typeface="微软雅黑" panose="020B0503020204020204" pitchFamily="34" charset="-122"/>
                <a:ea typeface="微软雅黑" panose="020B0503020204020204" pitchFamily="34" charset="-122"/>
              </a:rPr>
              <a:t>痰浊</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840773" y="3839768"/>
            <a:ext cx="1319894" cy="646331"/>
          </a:xfrm>
          <a:prstGeom prst="rect">
            <a:avLst/>
          </a:prstGeom>
          <a:noFill/>
        </p:spPr>
        <p:txBody>
          <a:bodyPr wrap="square" rtlCol="0">
            <a:spAutoFit/>
          </a:bodyPr>
          <a:lstStyle/>
          <a:p>
            <a:r>
              <a:rPr lang="zh-CN" altLang="zh-CN" sz="3600" b="1" dirty="0">
                <a:solidFill>
                  <a:srgbClr val="FF0000"/>
                </a:solidFill>
                <a:latin typeface="微软雅黑" panose="020B0503020204020204" pitchFamily="34" charset="-122"/>
                <a:ea typeface="微软雅黑" panose="020B0503020204020204" pitchFamily="34" charset="-122"/>
              </a:rPr>
              <a:t>瘀血</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840773" y="5203942"/>
            <a:ext cx="1411876" cy="646331"/>
          </a:xfrm>
          <a:prstGeom prst="rect">
            <a:avLst/>
          </a:prstGeom>
          <a:noFill/>
        </p:spPr>
        <p:txBody>
          <a:bodyPr wrap="square" rtlCol="0">
            <a:spAutoFit/>
          </a:bodyPr>
          <a:lstStyle/>
          <a:p>
            <a:r>
              <a:rPr lang="zh-CN" altLang="zh-CN" sz="3600" b="1" dirty="0">
                <a:solidFill>
                  <a:srgbClr val="FF0000"/>
                </a:solidFill>
                <a:latin typeface="微软雅黑" panose="020B0503020204020204" pitchFamily="34" charset="-122"/>
                <a:ea typeface="微软雅黑" panose="020B0503020204020204" pitchFamily="34" charset="-122"/>
              </a:rPr>
              <a:t>正虚</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3162301" y="1406082"/>
            <a:ext cx="7723414" cy="63750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endParaRPr lang="en-US" altLang="zh-CN" b="1" dirty="0" smtClean="0">
              <a:solidFill>
                <a:schemeClr val="bg1">
                  <a:lumMod val="95000"/>
                </a:schemeClr>
              </a:solidFill>
            </a:endParaRPr>
          </a:p>
          <a:p>
            <a:pPr lvl="0"/>
            <a:r>
              <a:rPr lang="zh-CN" altLang="zh-CN" b="1" dirty="0" smtClean="0">
                <a:solidFill>
                  <a:schemeClr val="bg1">
                    <a:lumMod val="95000"/>
                  </a:schemeClr>
                </a:solidFill>
              </a:rPr>
              <a:t>感受</a:t>
            </a:r>
            <a:r>
              <a:rPr lang="zh-CN" altLang="zh-CN" b="1" dirty="0">
                <a:solidFill>
                  <a:schemeClr val="bg1">
                    <a:lumMod val="95000"/>
                  </a:schemeClr>
                </a:solidFill>
              </a:rPr>
              <a:t>外湿，积渐日久，郁而发热，或脾运不健，水湿内聚，酿生湿热。</a:t>
            </a:r>
            <a:r>
              <a:rPr lang="zh-CN" altLang="zh-CN" b="1" dirty="0">
                <a:solidFill>
                  <a:schemeClr val="tx1">
                    <a:lumMod val="95000"/>
                    <a:lumOff val="5000"/>
                  </a:schemeClr>
                </a:solidFill>
              </a:rPr>
              <a:t>湿热是导致本病</a:t>
            </a:r>
            <a:r>
              <a:rPr lang="zh-CN" altLang="zh-CN" b="1" dirty="0" smtClean="0">
                <a:solidFill>
                  <a:schemeClr val="tx1">
                    <a:lumMod val="95000"/>
                    <a:lumOff val="5000"/>
                  </a:schemeClr>
                </a:solidFill>
              </a:rPr>
              <a:t>的</a:t>
            </a:r>
            <a:r>
              <a:rPr lang="zh-CN" altLang="en-US" b="1" dirty="0" smtClean="0">
                <a:solidFill>
                  <a:schemeClr val="tx1">
                    <a:lumMod val="95000"/>
                    <a:lumOff val="5000"/>
                  </a:schemeClr>
                </a:solidFill>
              </a:rPr>
              <a:t>重要</a:t>
            </a:r>
            <a:r>
              <a:rPr lang="zh-CN" altLang="zh-CN" b="1" dirty="0" smtClean="0">
                <a:solidFill>
                  <a:schemeClr val="tx1">
                    <a:lumMod val="95000"/>
                    <a:lumOff val="5000"/>
                  </a:schemeClr>
                </a:solidFill>
              </a:rPr>
              <a:t>因素</a:t>
            </a:r>
            <a:r>
              <a:rPr lang="zh-CN" altLang="zh-CN" b="1" dirty="0">
                <a:solidFill>
                  <a:schemeClr val="bg1">
                    <a:lumMod val="95000"/>
                  </a:schemeClr>
                </a:solidFill>
              </a:rPr>
              <a:t>。</a:t>
            </a:r>
          </a:p>
          <a:p>
            <a:pPr algn="ctr"/>
            <a:endParaRPr lang="zh-CN" altLang="en-US" dirty="0"/>
          </a:p>
        </p:txBody>
      </p:sp>
      <p:sp>
        <p:nvSpPr>
          <p:cNvPr id="27" name="圆角矩形 26"/>
          <p:cNvSpPr/>
          <p:nvPr/>
        </p:nvSpPr>
        <p:spPr>
          <a:xfrm>
            <a:off x="3162300" y="2582389"/>
            <a:ext cx="7723415" cy="63750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zh-CN" altLang="zh-CN" b="1" dirty="0"/>
              <a:t>饮食不节，嗜食膏粱厚味，积热既久，熏灼津液为痰，痰浊流滞经络，一旦为外邪触动，气血愈加凝滞不通，则发为痛风。</a:t>
            </a:r>
          </a:p>
        </p:txBody>
      </p:sp>
      <p:sp>
        <p:nvSpPr>
          <p:cNvPr id="28" name="圆角矩形 27"/>
          <p:cNvSpPr/>
          <p:nvPr/>
        </p:nvSpPr>
        <p:spPr>
          <a:xfrm>
            <a:off x="3189516" y="3874960"/>
            <a:ext cx="7696199" cy="63750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zh-CN" altLang="zh-CN" b="1" dirty="0"/>
              <a:t>湿热、痰浊久滞体内，必影响气血运行，不惟血瘀气滞，而且瘀血气滞又可为湿热痰浊胶结之处，凝聚之所而成为痛风。为</a:t>
            </a:r>
            <a:r>
              <a:rPr lang="zh-CN" altLang="zh-CN" b="1" dirty="0" smtClean="0"/>
              <a:t>实</a:t>
            </a:r>
            <a:r>
              <a:rPr lang="zh-CN" altLang="en-US" b="1" dirty="0" smtClean="0"/>
              <a:t>证</a:t>
            </a:r>
            <a:r>
              <a:rPr lang="zh-CN" altLang="zh-CN" b="1" dirty="0" smtClean="0"/>
              <a:t>最</a:t>
            </a:r>
            <a:r>
              <a:rPr lang="zh-CN" altLang="zh-CN" b="1" dirty="0"/>
              <a:t>常见的病理因素。</a:t>
            </a:r>
          </a:p>
        </p:txBody>
      </p:sp>
      <p:sp>
        <p:nvSpPr>
          <p:cNvPr id="29" name="圆角矩形 28"/>
          <p:cNvSpPr/>
          <p:nvPr/>
        </p:nvSpPr>
        <p:spPr>
          <a:xfrm>
            <a:off x="3189516" y="5215477"/>
            <a:ext cx="7696199" cy="637503"/>
          </a:xfrm>
          <a:prstGeom prst="roundRect">
            <a:avLst/>
          </a:prstGeom>
          <a:solidFill>
            <a:schemeClr val="accent5">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zh-CN" b="1" dirty="0"/>
              <a:t>“邪之所凑，其气必虚”痛风虽以湿热、痰浊、瘀血为常见病理因素，但诸邪之能久稽人体，是源于正气之不足。</a:t>
            </a:r>
            <a:endParaRPr lang="zh-CN" altLang="en-US" b="1" dirty="0"/>
          </a:p>
        </p:txBody>
      </p:sp>
      <p:sp>
        <p:nvSpPr>
          <p:cNvPr id="14" name="左大括号 13"/>
          <p:cNvSpPr/>
          <p:nvPr/>
        </p:nvSpPr>
        <p:spPr>
          <a:xfrm>
            <a:off x="1447800" y="1545771"/>
            <a:ext cx="141514" cy="393022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xmlns="" val="254385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3136</TotalTime>
  <Words>5797</Words>
  <Application>Microsoft Office PowerPoint</Application>
  <PresentationFormat>自定义</PresentationFormat>
  <Paragraphs>378</Paragraphs>
  <Slides>44</Slides>
  <Notes>43</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幻灯片 1</vt:lpstr>
      <vt:lpstr>目   录</vt:lpstr>
      <vt:lpstr>幻灯片 3</vt:lpstr>
      <vt:lpstr>                       痛风的流行病学</vt:lpstr>
      <vt:lpstr>                  痛风的定义—西医</vt:lpstr>
      <vt:lpstr>                    痛风病自然病程</vt:lpstr>
      <vt:lpstr>                    痛风的中医医论</vt:lpstr>
      <vt:lpstr>                   痛风的定义—中医 </vt:lpstr>
      <vt:lpstr>                        痛风的病因病机</vt:lpstr>
      <vt:lpstr>                          痛风的辨证</vt:lpstr>
      <vt:lpstr>                           痛风的诊断</vt:lpstr>
      <vt:lpstr>                   治疗痛风常规用药</vt:lpstr>
      <vt:lpstr>幻灯片 13</vt:lpstr>
      <vt:lpstr>                  季德胜蛇药片产品介绍</vt:lpstr>
      <vt:lpstr>                  季德胜蛇药片产品介绍</vt:lpstr>
      <vt:lpstr>季德胜蛇药片大事记 </vt:lpstr>
      <vt:lpstr>             1982年获“国家银质奖” </vt:lpstr>
      <vt:lpstr>             1984年被列为绝密保密项目 </vt:lpstr>
      <vt:lpstr>           2007年取得军队特需药品批件 </vt:lpstr>
      <vt:lpstr>             2011年被列为第三批国家非遗 </vt:lpstr>
      <vt:lpstr>2015被列入《中医临床诊疗指南释义》皮肤病分册 </vt:lpstr>
      <vt:lpstr>2015被列入《中医临床诊疗指南释义》儿科疾病分册 </vt:lpstr>
      <vt:lpstr>         </vt:lpstr>
      <vt:lpstr>重楼的抗炎镇痛作用</vt:lpstr>
      <vt:lpstr>幻灯片 25</vt:lpstr>
      <vt:lpstr>干蟾皮的抗炎镇痛作用</vt:lpstr>
      <vt:lpstr>幻灯片 27</vt:lpstr>
      <vt:lpstr>蜈蚣的抗炎镇痛作用</vt:lpstr>
      <vt:lpstr>幻灯片 29</vt:lpstr>
      <vt:lpstr>地锦草的抗炎镇痛作用</vt:lpstr>
      <vt:lpstr>                季德胜蛇药片药理作用</vt:lpstr>
      <vt:lpstr>               季德胜蛇药片抗炎镇痛药理研究</vt:lpstr>
      <vt:lpstr>幻灯片 33</vt:lpstr>
      <vt:lpstr>季德胜蛇药片治疗痛风性关节炎（1）</vt:lpstr>
      <vt:lpstr>季德胜蛇药片治疗痛风性关节炎（2）</vt:lpstr>
      <vt:lpstr>季德胜蛇药片治疗痛风性关节炎（3）</vt:lpstr>
      <vt:lpstr>季德胜蛇药片治疗痛风性关节炎（3）</vt:lpstr>
      <vt:lpstr>季德胜蛇药片治疗痛风性关节炎总结</vt:lpstr>
      <vt:lpstr>幻灯片 39</vt:lpstr>
      <vt:lpstr>预防痛风发作</vt:lpstr>
      <vt:lpstr>附：低嘌呤食物列举</vt:lpstr>
      <vt:lpstr>附：中等嘌呤食物列举</vt:lpstr>
      <vt:lpstr>附：高嘌呤食物列举</vt:lpstr>
      <vt:lpstr>幻灯片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xlb</dc:creator>
  <cp:lastModifiedBy>施丹丹</cp:lastModifiedBy>
  <cp:revision>178</cp:revision>
  <dcterms:created xsi:type="dcterms:W3CDTF">2017-11-06T03:15:29Z</dcterms:created>
  <dcterms:modified xsi:type="dcterms:W3CDTF">2018-08-07T03:31:15Z</dcterms:modified>
</cp:coreProperties>
</file>